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43"/>
  </p:notesMasterIdLst>
  <p:handoutMasterIdLst>
    <p:handoutMasterId r:id="rId44"/>
  </p:handoutMasterIdLst>
  <p:sldIdLst>
    <p:sldId id="604" r:id="rId7"/>
    <p:sldId id="700" r:id="rId8"/>
    <p:sldId id="769" r:id="rId9"/>
    <p:sldId id="770" r:id="rId10"/>
    <p:sldId id="780" r:id="rId11"/>
    <p:sldId id="775" r:id="rId12"/>
    <p:sldId id="782" r:id="rId13"/>
    <p:sldId id="783" r:id="rId14"/>
    <p:sldId id="785" r:id="rId15"/>
    <p:sldId id="789" r:id="rId16"/>
    <p:sldId id="790" r:id="rId17"/>
    <p:sldId id="791" r:id="rId18"/>
    <p:sldId id="792" r:id="rId19"/>
    <p:sldId id="793" r:id="rId20"/>
    <p:sldId id="794" r:id="rId21"/>
    <p:sldId id="795" r:id="rId22"/>
    <p:sldId id="796" r:id="rId23"/>
    <p:sldId id="797" r:id="rId24"/>
    <p:sldId id="798" r:id="rId25"/>
    <p:sldId id="799" r:id="rId26"/>
    <p:sldId id="800" r:id="rId27"/>
    <p:sldId id="801" r:id="rId28"/>
    <p:sldId id="802" r:id="rId29"/>
    <p:sldId id="803" r:id="rId30"/>
    <p:sldId id="786" r:id="rId31"/>
    <p:sldId id="787" r:id="rId32"/>
    <p:sldId id="788" r:id="rId33"/>
    <p:sldId id="806" r:id="rId34"/>
    <p:sldId id="773" r:id="rId35"/>
    <p:sldId id="774" r:id="rId36"/>
    <p:sldId id="776" r:id="rId37"/>
    <p:sldId id="777" r:id="rId38"/>
    <p:sldId id="778" r:id="rId39"/>
    <p:sldId id="779" r:id="rId40"/>
    <p:sldId id="781" r:id="rId41"/>
    <p:sldId id="256"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6"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818"/>
    <a:srgbClr val="1F1F1F"/>
    <a:srgbClr val="418FDE"/>
    <a:srgbClr val="F1C400"/>
    <a:srgbClr val="A15A95"/>
    <a:srgbClr val="CF4520"/>
    <a:srgbClr val="092C74"/>
    <a:srgbClr val="E0E0E0"/>
    <a:srgbClr val="68ACE5"/>
    <a:srgbClr val="007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47423-649F-4D25-A3B2-F30DAD20DD3B}" v="46" dt="2024-12-06T23:26:33.074"/>
    <p1510:client id="{3BE10BA3-BB9D-4A2C-9E75-628016F46934}" v="126" dt="2024-12-07T01:56:33.197"/>
    <p1510:client id="{B4FE34AA-2B24-4D5C-A1BC-14542E4137A6}" v="42" dt="2024-12-06T20:05:58.7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 pos="5472"/>
        <p:guide pos="288"/>
        <p:guide orient="horz" pos="276"/>
        <p:guide orient="horz" pos="298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1/8/2025</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For whoever is watching, thanks for your time! Today, we'll dive into an essential topic for software development and security—serialization and deserialization. This discussion will highlight their importance, usage, and associated risks, with demos and practical examples. Let’s begin!</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3804417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vulnerability is that dunder reduce can return any callable that the Python interpreter knows about. A way we can exploit this is by setting the callable to the </a:t>
            </a:r>
            <a:r>
              <a:rPr lang="en-US" err="1"/>
              <a:t>builtin</a:t>
            </a:r>
            <a:r>
              <a:rPr lang="en-US"/>
              <a:t> exec function. This will take a string that represents arbitrary Python code and execute it. If we craft the right Python code, we can get remote code execution. We will do this by importing the OS module, and calling </a:t>
            </a:r>
            <a:r>
              <a:rPr lang="en-US" err="1"/>
              <a:t>os.system</a:t>
            </a:r>
            <a:r>
              <a:rPr lang="en-US"/>
              <a:t>() which will execute arbitrary commands in a shell. This is a known issue, and the pickle documentation specifically highlights in a big red box that a developer should not unpickle untrusted objects.</a:t>
            </a:r>
          </a:p>
        </p:txBody>
      </p:sp>
      <p:sp>
        <p:nvSpPr>
          <p:cNvPr id="4" name="Slide Number Placeholder 3"/>
          <p:cNvSpPr>
            <a:spLocks noGrp="1"/>
          </p:cNvSpPr>
          <p:nvPr>
            <p:ph type="sldNum" sz="quarter" idx="5"/>
          </p:nvPr>
        </p:nvSpPr>
        <p:spPr/>
        <p:txBody>
          <a:bodyPr/>
          <a:lstStyle/>
          <a:p>
            <a:fld id="{EF79F371-3862-4534-BA58-4E7EFD6CBEB2}" type="slidenum">
              <a:rPr lang="en-US" smtClean="0"/>
              <a:t>26</a:t>
            </a:fld>
            <a:endParaRPr lang="en-US"/>
          </a:p>
        </p:txBody>
      </p:sp>
    </p:spTree>
    <p:extLst>
      <p:ext uri="{BB962C8B-B14F-4D97-AF65-F5344CB8AC3E}">
        <p14:creationId xmlns:p14="http://schemas.microsoft.com/office/powerpoint/2010/main" val="4001099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was fairly basic, but security researchers have been able to do some interesting things by directly injecting malicious commands into the pickle stream. In the screenshot here, a researcher was able to achieve persistence inside of a Django web server by injecting commands that enable remote debugging of the server. This allowed him to extract secret keys, which can then be used to forge requests on behalf of legitimate users.</a:t>
            </a:r>
          </a:p>
        </p:txBody>
      </p:sp>
      <p:sp>
        <p:nvSpPr>
          <p:cNvPr id="4" name="Slide Number Placeholder 3"/>
          <p:cNvSpPr>
            <a:spLocks noGrp="1"/>
          </p:cNvSpPr>
          <p:nvPr>
            <p:ph type="sldNum" sz="quarter" idx="5"/>
          </p:nvPr>
        </p:nvSpPr>
        <p:spPr/>
        <p:txBody>
          <a:bodyPr/>
          <a:lstStyle/>
          <a:p>
            <a:fld id="{EF79F371-3862-4534-BA58-4E7EFD6CBEB2}" type="slidenum">
              <a:rPr lang="en-US" smtClean="0"/>
              <a:t>28</a:t>
            </a:fld>
            <a:endParaRPr lang="en-US"/>
          </a:p>
        </p:txBody>
      </p:sp>
    </p:spTree>
    <p:extLst>
      <p:ext uri="{BB962C8B-B14F-4D97-AF65-F5344CB8AC3E}">
        <p14:creationId xmlns:p14="http://schemas.microsoft.com/office/powerpoint/2010/main" val="192428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common mistake in addressing deserialization vulnerabilities is relying on libraries that allow unsafe object deserialization. For example, Java’s Common Collections library has historically included objects that attackers can exploit for code execution. Similarly, Python’s pickle module can execute arbitrary code with base Python objects, making it inherently risky. Another poor practice is attempting to inspect serialized objects before deserialization, such as using Python's </a:t>
            </a:r>
            <a:r>
              <a:rPr lang="en-US" err="1"/>
              <a:t>pickletools.dis</a:t>
            </a:r>
            <a:r>
              <a:rPr lang="en-US"/>
              <a:t>(). While this approach can provide some insight, it is prone to error and often fails to catch complex or edge-case payloads. Finally, overlooking input validation entirely leaves applications vulnerable to malformed or malicious data, particularly when dealing with untrusted sources like network inputs or uploaded files.</a:t>
            </a:r>
          </a:p>
        </p:txBody>
      </p:sp>
      <p:sp>
        <p:nvSpPr>
          <p:cNvPr id="4" name="Slide Number Placeholder 3"/>
          <p:cNvSpPr>
            <a:spLocks noGrp="1"/>
          </p:cNvSpPr>
          <p:nvPr>
            <p:ph type="sldNum" sz="quarter" idx="5"/>
          </p:nvPr>
        </p:nvSpPr>
        <p:spPr/>
        <p:txBody>
          <a:bodyPr/>
          <a:lstStyle/>
          <a:p>
            <a:fld id="{EF79F371-3862-4534-BA58-4E7EFD6CBEB2}" type="slidenum">
              <a:rPr lang="en-US" smtClean="0"/>
              <a:t>32</a:t>
            </a:fld>
            <a:endParaRPr lang="en-US"/>
          </a:p>
        </p:txBody>
      </p:sp>
    </p:spTree>
    <p:extLst>
      <p:ext uri="{BB962C8B-B14F-4D97-AF65-F5344CB8AC3E}">
        <p14:creationId xmlns:p14="http://schemas.microsoft.com/office/powerpoint/2010/main" val="425191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defend against these risks, developers should use serialization libraries that enforce deserialization into specific, predefined object types. For instance, Python’s </a:t>
            </a:r>
            <a:r>
              <a:rPr lang="en-US" err="1"/>
              <a:t>json</a:t>
            </a:r>
            <a:r>
              <a:rPr lang="en-US"/>
              <a:t> module converts data into dictionaries, while Java’s GSON library restricts deserialization to specified classes, making it harder for attackers to execute arbitrary code. It’s also crucial to validate deserialized data to ensure it meets expected formats and values. For example, if deserializing a configuration file, verify that all required keys are present and that the data types match the expected schema. Additionally, systems should be designed to handle invalid or suspicious data gracefully, such as logging errors and rejecting untrusted inputs. These practices help reduce the attack surface and mitigate potential vulnerabilities.</a:t>
            </a:r>
          </a:p>
        </p:txBody>
      </p:sp>
      <p:sp>
        <p:nvSpPr>
          <p:cNvPr id="4" name="Slide Number Placeholder 3"/>
          <p:cNvSpPr>
            <a:spLocks noGrp="1"/>
          </p:cNvSpPr>
          <p:nvPr>
            <p:ph type="sldNum" sz="quarter" idx="5"/>
          </p:nvPr>
        </p:nvSpPr>
        <p:spPr/>
        <p:txBody>
          <a:bodyPr/>
          <a:lstStyle/>
          <a:p>
            <a:fld id="{EF79F371-3862-4534-BA58-4E7EFD6CBEB2}" type="slidenum">
              <a:rPr lang="en-US" smtClean="0"/>
              <a:t>33</a:t>
            </a:fld>
            <a:endParaRPr lang="en-US"/>
          </a:p>
        </p:txBody>
      </p:sp>
    </p:spTree>
    <p:extLst>
      <p:ext uri="{BB962C8B-B14F-4D97-AF65-F5344CB8AC3E}">
        <p14:creationId xmlns:p14="http://schemas.microsoft.com/office/powerpoint/2010/main" val="174585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Serialization and deserialization are vital tools for modern software, enabling seamless data storage and communication. However, deserialization from untrusted sources poses significant risks, including the potential for system compromise. To address this, developers must adopt secure serialization formats, enforce strict deserialization policies, and validate all incoming data. Ultimately, deserialized data should be treated with the same caution as user input, ensuring it doesn’t become a vector for exploitation. By implementing these safeguards, we can build systems that are not only functional but also secure and resilient to attacks.</a:t>
            </a:r>
          </a:p>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34</a:t>
            </a:fld>
            <a:endParaRPr lang="en-US"/>
          </a:p>
        </p:txBody>
      </p:sp>
    </p:spTree>
    <p:extLst>
      <p:ext uri="{BB962C8B-B14F-4D97-AF65-F5344CB8AC3E}">
        <p14:creationId xmlns:p14="http://schemas.microsoft.com/office/powerpoint/2010/main" val="331249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agenda today is as follows:</a:t>
            </a:r>
          </a:p>
          <a:p>
            <a:pPr>
              <a:buFont typeface="+mj-lt"/>
              <a:buAutoNum type="arabicPeriod"/>
            </a:pPr>
            <a:r>
              <a:rPr lang="en-US"/>
              <a:t>We'll start with what serialization and deserialization are.</a:t>
            </a:r>
          </a:p>
          <a:p>
            <a:pPr>
              <a:buFont typeface="+mj-lt"/>
              <a:buAutoNum type="arabicPeriod"/>
            </a:pPr>
            <a:r>
              <a:rPr lang="en-US"/>
              <a:t>Next, explore their uses and common examples.</a:t>
            </a:r>
          </a:p>
          <a:p>
            <a:pPr>
              <a:buFont typeface="+mj-lt"/>
              <a:buAutoNum type="arabicPeriod"/>
            </a:pPr>
            <a:r>
              <a:rPr lang="en-US"/>
              <a:t>Then, dive deeper into how they work, specifically in Python and Java.</a:t>
            </a:r>
          </a:p>
          <a:p>
            <a:pPr>
              <a:buFont typeface="+mj-lt"/>
              <a:buAutoNum type="arabicPeriod"/>
            </a:pPr>
            <a:r>
              <a:rPr lang="en-US"/>
              <a:t>Discuss the dangers of deserialization from untrusted sources.</a:t>
            </a:r>
          </a:p>
          <a:p>
            <a:pPr>
              <a:buFont typeface="+mj-lt"/>
              <a:buAutoNum type="arabicPeriod"/>
            </a:pPr>
            <a:r>
              <a:rPr lang="en-US"/>
              <a:t>Finally, we’ll cover defenses and conclude with key takeaways.</a:t>
            </a:r>
            <a:br>
              <a:rPr lang="en-US"/>
            </a:br>
            <a:r>
              <a:rPr lang="en-US"/>
              <a:t>Stay tuned for demos and actionable insights!"</a:t>
            </a:r>
          </a:p>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294745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Serialization is the process of converting an object or data structure into a format suitable for transfer or storage, like a file or network transmission. According to MDN Web Docs, it's a way to translate objects into a format like JSON or binary.</a:t>
            </a:r>
          </a:p>
          <a:p>
            <a:r>
              <a:rPr lang="en-US"/>
              <a:t>Deserialization, the reverse process, takes serialized data—often from I/O operations—and reconstructs it into an in-memory object. Both processes are essential for modern applications</a:t>
            </a:r>
          </a:p>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286852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are these processes important? They enable:</a:t>
            </a:r>
          </a:p>
          <a:p>
            <a:pPr>
              <a:buFont typeface="+mj-lt"/>
              <a:buAutoNum type="arabicPeriod"/>
            </a:pPr>
            <a:r>
              <a:rPr lang="en-US"/>
              <a:t>Configuration management: Storing program settings in files for reuse.</a:t>
            </a:r>
          </a:p>
          <a:p>
            <a:pPr>
              <a:buFont typeface="+mj-lt"/>
              <a:buAutoNum type="arabicPeriod"/>
            </a:pPr>
            <a:r>
              <a:rPr lang="en-US"/>
              <a:t>Networking: Packaging data for communication between systems.</a:t>
            </a:r>
          </a:p>
          <a:p>
            <a:r>
              <a:rPr lang="en-US"/>
              <a:t>For example, when sending JSON data to an API or loading user preferences from a file, serialization and deserialization are at play, ensuring smooth data handling.</a:t>
            </a:r>
          </a:p>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1705783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several popular formats for serialization:</a:t>
            </a:r>
          </a:p>
          <a:p>
            <a:pPr>
              <a:buFont typeface="Arial" panose="020B0604020202020204" pitchFamily="34" charset="0"/>
              <a:buChar char="•"/>
            </a:pPr>
            <a:r>
              <a:rPr lang="en-US"/>
              <a:t>JSON: Human-readable and widely used in web development.</a:t>
            </a:r>
          </a:p>
          <a:p>
            <a:pPr>
              <a:buFont typeface="Arial" panose="020B0604020202020204" pitchFamily="34" charset="0"/>
              <a:buChar char="•"/>
            </a:pPr>
            <a:r>
              <a:rPr lang="en-US"/>
              <a:t>XML: A more verbose, structured format often seen in older systems.</a:t>
            </a:r>
          </a:p>
          <a:p>
            <a:r>
              <a:rPr lang="en-US"/>
              <a:t>Each format serves specific needs, balancing readability and efficiency. For example, a JSON configuration might look like this </a:t>
            </a:r>
          </a:p>
          <a:p>
            <a:endParaRPr lang="en-US"/>
          </a:p>
          <a:p>
            <a:r>
              <a:rPr lang="en-US"/>
              <a:t>This simplicity makes JSON a favorite among developers."</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644905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a critical security vulnerability: deserialization from untrusted sources. This is a common but serious security risk that developers need to understand.</a:t>
            </a:r>
          </a:p>
          <a:p>
            <a:r>
              <a:rPr lang="en-US"/>
              <a:t>First, let's clarify what we mean by untrusted sources. These include:</a:t>
            </a:r>
          </a:p>
          <a:p>
            <a:pPr>
              <a:buFont typeface="Arial" panose="020B0604020202020204" pitchFamily="34" charset="0"/>
              <a:buChar char="•"/>
            </a:pPr>
            <a:r>
              <a:rPr lang="en-US"/>
              <a:t>Network connections</a:t>
            </a:r>
          </a:p>
          <a:p>
            <a:pPr>
              <a:buFont typeface="Arial" panose="020B0604020202020204" pitchFamily="34" charset="0"/>
              <a:buChar char="•"/>
            </a:pPr>
            <a:r>
              <a:rPr lang="en-US"/>
              <a:t>Files that other programs can access</a:t>
            </a:r>
          </a:p>
          <a:p>
            <a:pPr>
              <a:buFont typeface="Arial" panose="020B0604020202020204" pitchFamily="34" charset="0"/>
              <a:buChar char="•"/>
            </a:pPr>
            <a:r>
              <a:rPr lang="en-US"/>
              <a:t>Standard input streams</a:t>
            </a:r>
          </a:p>
          <a:p>
            <a:r>
              <a:rPr lang="en-US"/>
              <a:t>Think of it this way: if your application is receiving serialized data from any source you don't have complete control over, that source should be considered untrusted.</a:t>
            </a:r>
          </a:p>
          <a:p>
            <a:endParaRPr lang="en-US"/>
          </a:p>
          <a:p>
            <a:r>
              <a:rPr lang="en-US"/>
              <a:t>"Here's a simple way to identify potential risks: If your code involves any form of Input/Output operations, or I/O, it's likely dealing with an untrusted source. This includes:</a:t>
            </a:r>
          </a:p>
          <a:p>
            <a:pPr>
              <a:buFont typeface="Arial" panose="020B0604020202020204" pitchFamily="34" charset="0"/>
              <a:buChar char="•"/>
            </a:pPr>
            <a:r>
              <a:rPr lang="en-US"/>
              <a:t>Reading files</a:t>
            </a:r>
          </a:p>
          <a:p>
            <a:pPr>
              <a:buFont typeface="Arial" panose="020B0604020202020204" pitchFamily="34" charset="0"/>
              <a:buChar char="•"/>
            </a:pPr>
            <a:r>
              <a:rPr lang="en-US"/>
              <a:t>Network communications</a:t>
            </a:r>
          </a:p>
          <a:p>
            <a:pPr>
              <a:buFont typeface="Arial" panose="020B0604020202020204" pitchFamily="34" charset="0"/>
              <a:buChar char="•"/>
            </a:pPr>
            <a:r>
              <a:rPr lang="en-US"/>
              <a:t>User inputs</a:t>
            </a:r>
          </a:p>
          <a:p>
            <a:pPr>
              <a:buFont typeface="Arial" panose="020B0604020202020204" pitchFamily="34" charset="0"/>
              <a:buChar char="•"/>
            </a:pPr>
            <a:r>
              <a:rPr lang="en-US"/>
              <a:t>Inter-process communication</a:t>
            </a:r>
          </a:p>
          <a:p>
            <a:endParaRPr lang="en-US"/>
          </a:p>
          <a:p>
            <a:r>
              <a:rPr lang="en-US"/>
              <a:t>Now, let's look at what can happen if we don't handle deserialization properly. There are two main scenarios:</a:t>
            </a:r>
          </a:p>
          <a:p>
            <a:r>
              <a:rPr lang="en-US"/>
              <a:t>In the best case:</a:t>
            </a:r>
          </a:p>
          <a:p>
            <a:pPr>
              <a:buFont typeface="Arial" panose="020B0604020202020204" pitchFamily="34" charset="0"/>
              <a:buChar char="•"/>
            </a:pPr>
            <a:r>
              <a:rPr lang="en-US"/>
              <a:t>Your program encounters invalid data</a:t>
            </a:r>
          </a:p>
          <a:p>
            <a:pPr>
              <a:buFont typeface="Arial" panose="020B0604020202020204" pitchFamily="34" charset="0"/>
              <a:buChar char="•"/>
            </a:pPr>
            <a:r>
              <a:rPr lang="en-US"/>
              <a:t>It generates an error</a:t>
            </a:r>
          </a:p>
          <a:p>
            <a:pPr>
              <a:buFont typeface="Arial" panose="020B0604020202020204" pitchFamily="34" charset="0"/>
              <a:buChar char="•"/>
            </a:pPr>
            <a:r>
              <a:rPr lang="en-US"/>
              <a:t>But it handles this gracefully without crashing</a:t>
            </a:r>
          </a:p>
          <a:p>
            <a:r>
              <a:rPr lang="en-US"/>
              <a:t>However, in the worst case:</a:t>
            </a:r>
          </a:p>
          <a:p>
            <a:pPr>
              <a:buFont typeface="Arial" panose="020B0604020202020204" pitchFamily="34" charset="0"/>
              <a:buChar char="•"/>
            </a:pPr>
            <a:r>
              <a:rPr lang="en-US"/>
              <a:t>The deserialized object contains malicious code</a:t>
            </a:r>
          </a:p>
          <a:p>
            <a:pPr>
              <a:buFont typeface="Arial" panose="020B0604020202020204" pitchFamily="34" charset="0"/>
              <a:buChar char="•"/>
            </a:pPr>
            <a:r>
              <a:rPr lang="en-US"/>
              <a:t>This code gets executed during deserialization</a:t>
            </a:r>
          </a:p>
          <a:p>
            <a:pPr>
              <a:buFont typeface="Arial" panose="020B0604020202020204" pitchFamily="34" charset="0"/>
              <a:buChar char="•"/>
            </a:pPr>
            <a:r>
              <a:rPr lang="en-US"/>
              <a:t>This can lead to complete system compromise</a:t>
            </a:r>
          </a:p>
          <a:p>
            <a:pPr>
              <a:buFont typeface="Arial" panose="020B0604020202020204" pitchFamily="34" charset="0"/>
              <a:buChar char="•"/>
            </a:pPr>
            <a:r>
              <a:rPr lang="en-US"/>
              <a:t>An attacker could potentially take control of your system</a:t>
            </a:r>
          </a:p>
          <a:p>
            <a:endParaRPr lang="en-US"/>
          </a:p>
          <a:p>
            <a:r>
              <a:rPr lang="en-US"/>
              <a:t>The key point here is that deserialization of untrusted data is inherently dangerous. Always validate and sanitize data before deserialization, and when possible, avoid deserializing data from untrusted sources altogether.</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3085321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Python can use a number of methods to serialize and deserialize objects, but one popular option is the pickle module. This module takes a Python object structure and converts it into a byte stream – this is called Pickling. Unpickling, the reverse operation, evaluates that byte stream and returns the original object. This adds a layer of convenience because it can re-create complex objects without the need to first deserialize the data into, for example, a dictionary and then manually re-create the object. Pickle is currently at version 5, and a nice thing about it is that every version is backwards compatible. Each version adds new commands, or opcodes, without changing any existing ones.</a:t>
            </a:r>
          </a:p>
          <a:p>
            <a:r>
              <a:rPr lang="en-US"/>
              <a:t>Pickle actually works inside of a tiny virtual machine, and the pickled object itself is a combination of data and instructions – it works similarly to a traditional program. The byte stream isn’t human-readable, but we can use the </a:t>
            </a:r>
            <a:r>
              <a:rPr lang="en-US" err="1"/>
              <a:t>pickletools</a:t>
            </a:r>
            <a:r>
              <a:rPr lang="en-US"/>
              <a:t> module to see what steps are performed when unpickling an object back into its original form.</a:t>
            </a:r>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3674397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every Python object can be pickled, particularly stateful objects. For example, it doesn’t make sense to pickle an open file object, a socket connection, or active database connections. This is for two reasons. The first is that it really doesn’t make sense to serialize and transmit, for example, an open file object to another system that likely doesn’t have the same filesystem. The second is that when pickle re-constructs the object, it doesn’t actually call the dunder __</a:t>
            </a:r>
            <a:r>
              <a:rPr lang="en-US" err="1"/>
              <a:t>init</a:t>
            </a:r>
            <a:r>
              <a:rPr lang="en-US"/>
              <a:t>__ method, which is the constructor. Instead, it creates a new instance of the object and then updates all of its local variables directly.</a:t>
            </a:r>
          </a:p>
          <a:p>
            <a:endParaRPr lang="en-US"/>
          </a:p>
          <a:p>
            <a:r>
              <a:rPr lang="en-US"/>
              <a:t>To help Python re-create these kinds of objects, a developer can define the dunder reduce method which is called when pickling the object to modify the default opcodes.</a:t>
            </a:r>
          </a:p>
        </p:txBody>
      </p:sp>
      <p:sp>
        <p:nvSpPr>
          <p:cNvPr id="4" name="Slide Number Placeholder 3"/>
          <p:cNvSpPr>
            <a:spLocks noGrp="1"/>
          </p:cNvSpPr>
          <p:nvPr>
            <p:ph type="sldNum" sz="quarter" idx="5"/>
          </p:nvPr>
        </p:nvSpPr>
        <p:spPr/>
        <p:txBody>
          <a:bodyPr/>
          <a:lstStyle/>
          <a:p>
            <a:fld id="{EF79F371-3862-4534-BA58-4E7EFD6CBEB2}" type="slidenum">
              <a:rPr lang="en-US" smtClean="0"/>
              <a:t>24</a:t>
            </a:fld>
            <a:endParaRPr lang="en-US"/>
          </a:p>
        </p:txBody>
      </p:sp>
    </p:spTree>
    <p:extLst>
      <p:ext uri="{BB962C8B-B14F-4D97-AF65-F5344CB8AC3E}">
        <p14:creationId xmlns:p14="http://schemas.microsoft.com/office/powerpoint/2010/main" val="3376866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a:t>
            </a:r>
            <a:r>
              <a:rPr lang="en-US" err="1"/>
              <a:t>StackOverflow</a:t>
            </a:r>
            <a:r>
              <a:rPr lang="en-US"/>
              <a:t> example of how the dunder reduce method is meant to be used. This object takes a file path as an argument and then &gt;&gt; opens the file for writing. Because the open file object can’t be pickled, the dunder reduce method is defined. The return value for this method is a tuple, and the first argument &gt;&gt; is a callable (a function or method). The next argument is a tuple that &gt;&gt; contains the arguments that will be passed to the callable. In this case, the callable is the class constructor and the argument is the </a:t>
            </a:r>
            <a:r>
              <a:rPr lang="en-US" err="1"/>
              <a:t>file_path</a:t>
            </a:r>
            <a:r>
              <a:rPr lang="en-US"/>
              <a:t>. When the &gt;&gt; constructor method is called, the open() method will be called on the file path, creating that open file object, effectively re-creating the original object’s state.</a:t>
            </a:r>
          </a:p>
        </p:txBody>
      </p:sp>
      <p:sp>
        <p:nvSpPr>
          <p:cNvPr id="4" name="Slide Number Placeholder 3"/>
          <p:cNvSpPr>
            <a:spLocks noGrp="1"/>
          </p:cNvSpPr>
          <p:nvPr>
            <p:ph type="sldNum" sz="quarter" idx="5"/>
          </p:nvPr>
        </p:nvSpPr>
        <p:spPr/>
        <p:txBody>
          <a:bodyPr/>
          <a:lstStyle/>
          <a:p>
            <a:fld id="{EF79F371-3862-4534-BA58-4E7EFD6CBEB2}" type="slidenum">
              <a:rPr lang="en-US" smtClean="0"/>
              <a:t>25</a:t>
            </a:fld>
            <a:endParaRPr lang="en-US"/>
          </a:p>
        </p:txBody>
      </p:sp>
    </p:spTree>
    <p:extLst>
      <p:ext uri="{BB962C8B-B14F-4D97-AF65-F5344CB8AC3E}">
        <p14:creationId xmlns:p14="http://schemas.microsoft.com/office/powerpoint/2010/main" val="61875344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1501835"/>
            <a:ext cx="8085415" cy="876185"/>
          </a:xfrm>
          <a:prstGeom prst="rect">
            <a:avLst/>
          </a:prstGeom>
        </p:spPr>
        <p:txBody>
          <a:bodyPr anchor="ctr"/>
          <a:lstStyle>
            <a:lvl1pPr>
              <a:defRPr sz="3000" b="1">
                <a:solidFill>
                  <a:schemeClr val="tx2"/>
                </a:solidFill>
              </a:defRPr>
            </a:lvl1pPr>
          </a:lstStyle>
          <a:p>
            <a:r>
              <a:rPr lang="en-US"/>
              <a:t>Copyright The Johns Hopkins University 2024.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2024,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3.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4035" r:id="rId4"/>
    <p:sldLayoutId id="2147484122" r:id="rId5"/>
    <p:sldLayoutId id="2147484120" r:id="rId6"/>
    <p:sldLayoutId id="2147484121" r:id="rId7"/>
    <p:sldLayoutId id="2147484123" r:id="rId8"/>
    <p:sldLayoutId id="2147483959" r:id="rId9"/>
    <p:sldLayoutId id="2147483964"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104" r:id="rId4"/>
    <p:sldLayoutId id="2147484105" r:id="rId5"/>
    <p:sldLayoutId id="2147484015" r:id="rId6"/>
    <p:sldLayoutId id="2147484016" r:id="rId7"/>
    <p:sldLayoutId id="2147484027" r:id="rId8"/>
    <p:sldLayoutId id="214748403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078" r:id="rId20"/>
    <p:sldLayoutId id="2147484079" r:id="rId21"/>
    <p:sldLayoutId id="2147484080" r:id="rId22"/>
    <p:sldLayoutId id="2147484086" r:id="rId23"/>
    <p:sldLayoutId id="2147484087" r:id="rId24"/>
    <p:sldLayoutId id="2147484118" r:id="rId25"/>
    <p:sldLayoutId id="2147484088" r:id="rId26"/>
    <p:sldLayoutId id="214748408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7.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audio" Target="../media/media25.m4a"/><Relationship Id="rId7" Type="http://schemas.openxmlformats.org/officeDocument/2006/relationships/image" Target="../media/image12.png"/><Relationship Id="rId2" Type="http://schemas.microsoft.com/office/2007/relationships/media" Target="../media/media25.m4a"/><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microsoft.com/office/2007/relationships/media" Target="../media/media28.m4a"/><Relationship Id="rId7" Type="http://schemas.openxmlformats.org/officeDocument/2006/relationships/image" Target="../media/image7.png"/><Relationship Id="rId2" Type="http://schemas.openxmlformats.org/officeDocument/2006/relationships/video" Target="../media/media27.mp4"/><Relationship Id="rId1" Type="http://schemas.microsoft.com/office/2007/relationships/media" Target="../media/media27.mp4"/><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audio" Target="../media/media28.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7.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a:t>Software Vulnerability Analysis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p:txBody>
          <a:bodyPr>
            <a:normAutofit lnSpcReduction="10000"/>
          </a:bodyPr>
          <a:lstStyle/>
          <a:p>
            <a:r>
              <a:rPr lang="en-US"/>
              <a:t>(De)Serialization and You</a:t>
            </a:r>
          </a:p>
        </p:txBody>
      </p:sp>
      <p:pic>
        <p:nvPicPr>
          <p:cNvPr id="11" name="Audio 10">
            <a:hlinkClick r:id="" action="ppaction://media"/>
            <a:extLst>
              <a:ext uri="{FF2B5EF4-FFF2-40B4-BE49-F238E27FC236}">
                <a16:creationId xmlns:a16="http://schemas.microsoft.com/office/drawing/2014/main" id="{A5A69186-EA57-CE54-EB5D-95B7DED4409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
        <p:nvSpPr>
          <p:cNvPr id="2" name="Lecture Title">
            <a:extLst>
              <a:ext uri="{FF2B5EF4-FFF2-40B4-BE49-F238E27FC236}">
                <a16:creationId xmlns:a16="http://schemas.microsoft.com/office/drawing/2014/main" id="{751016F9-B900-15C0-2283-2F8DED5B1113}"/>
              </a:ext>
            </a:extLst>
          </p:cNvPr>
          <p:cNvSpPr txBox="1">
            <a:spLocks/>
          </p:cNvSpPr>
          <p:nvPr/>
        </p:nvSpPr>
        <p:spPr>
          <a:xfrm>
            <a:off x="457196" y="3491678"/>
            <a:ext cx="8219053" cy="366706"/>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225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a:t>Bradley Fisher ▪ Jiawei Hu ▪ Andrew Zitter</a:t>
            </a:r>
          </a:p>
        </p:txBody>
      </p:sp>
    </p:spTree>
    <p:extLst>
      <p:ext uri="{BB962C8B-B14F-4D97-AF65-F5344CB8AC3E}">
        <p14:creationId xmlns:p14="http://schemas.microsoft.com/office/powerpoint/2010/main" val="2208323800"/>
      </p:ext>
    </p:extLst>
  </p:cSld>
  <p:clrMapOvr>
    <a:masterClrMapping/>
  </p:clrMapOvr>
  <mc:AlternateContent xmlns:mc="http://schemas.openxmlformats.org/markup-compatibility/2006" xmlns:p14="http://schemas.microsoft.com/office/powerpoint/2010/main">
    <mc:Choice Requires="p14">
      <p:transition spd="slow" p14:dur="2000" advTm="19926"/>
    </mc:Choice>
    <mc:Fallback xmlns="">
      <p:transition spd="slow" advTm="19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0B65E-54AA-D029-A794-1E97BC9D82C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F89272F-3025-4AEC-ACB5-9590F7CF181F}"/>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a:t>
            </a:r>
            <a:r>
              <a:rPr lang="en-US" sz="950" b="1">
                <a:solidFill>
                  <a:schemeClr val="accent4"/>
                </a:solidFill>
                <a:latin typeface="Consolas" panose="020B0609020204030204" pitchFamily="49" charset="0"/>
              </a:rPr>
              <a:t>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sp>
        <p:nvSpPr>
          <p:cNvPr id="12" name="Title 11">
            <a:extLst>
              <a:ext uri="{FF2B5EF4-FFF2-40B4-BE49-F238E27FC236}">
                <a16:creationId xmlns:a16="http://schemas.microsoft.com/office/drawing/2014/main" id="{B552D3C3-13FB-C01B-B999-ECF076BCAC39}"/>
              </a:ext>
            </a:extLst>
          </p:cNvPr>
          <p:cNvSpPr>
            <a:spLocks noGrp="1"/>
          </p:cNvSpPr>
          <p:nvPr>
            <p:ph type="title"/>
          </p:nvPr>
        </p:nvSpPr>
        <p:spPr/>
        <p:txBody>
          <a:bodyPr/>
          <a:lstStyle/>
          <a:p>
            <a:r>
              <a:rPr lang="en-US"/>
              <a:t>Python Serialization</a:t>
            </a:r>
          </a:p>
        </p:txBody>
      </p:sp>
      <p:graphicFrame>
        <p:nvGraphicFramePr>
          <p:cNvPr id="2" name="Table 1">
            <a:extLst>
              <a:ext uri="{FF2B5EF4-FFF2-40B4-BE49-F238E27FC236}">
                <a16:creationId xmlns:a16="http://schemas.microsoft.com/office/drawing/2014/main" id="{8D6274F1-23C8-FA6B-9ED0-00A8347EE19E}"/>
              </a:ext>
            </a:extLst>
          </p:cNvPr>
          <p:cNvGraphicFramePr>
            <a:graphicFrameLocks noGrp="1"/>
          </p:cNvGraphicFramePr>
          <p:nvPr>
            <p:extLst>
              <p:ext uri="{D42A27DB-BD31-4B8C-83A1-F6EECF244321}">
                <p14:modId xmlns:p14="http://schemas.microsoft.com/office/powerpoint/2010/main" val="2207262447"/>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r>
                        <a:rPr lang="en-US" sz="1200" b="1">
                          <a:solidFill>
                            <a:schemeClr val="accent4"/>
                          </a:solidFill>
                          <a:latin typeface="Consolas" panose="020B0609020204030204" pitchFamily="49" charset="0"/>
                        </a:rPr>
                        <a:t>Foo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0">
                          <a:solidFill>
                            <a:schemeClr val="tx1"/>
                          </a:solidFill>
                          <a:latin typeface="Consolas" panose="020B0609020204030204" pitchFamily="49" charset="0"/>
                        </a:rPr>
                        <a:t>__main__</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3" name="TextBox 2">
            <a:extLst>
              <a:ext uri="{FF2B5EF4-FFF2-40B4-BE49-F238E27FC236}">
                <a16:creationId xmlns:a16="http://schemas.microsoft.com/office/drawing/2014/main" id="{A6947F34-4D07-FCCE-2705-B91B990F3C89}"/>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pic>
        <p:nvPicPr>
          <p:cNvPr id="10" name="Audio 9">
            <a:hlinkClick r:id="" action="ppaction://media"/>
            <a:extLst>
              <a:ext uri="{FF2B5EF4-FFF2-40B4-BE49-F238E27FC236}">
                <a16:creationId xmlns:a16="http://schemas.microsoft.com/office/drawing/2014/main" id="{02C92777-DCE8-14BE-7DB3-BB6129EE9E9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464671238"/>
      </p:ext>
    </p:extLst>
  </p:cSld>
  <p:clrMapOvr>
    <a:masterClrMapping/>
  </p:clrMapOvr>
  <mc:AlternateContent xmlns:mc="http://schemas.openxmlformats.org/markup-compatibility/2006" xmlns:p14="http://schemas.microsoft.com/office/powerpoint/2010/main">
    <mc:Choice Requires="p14">
      <p:transition spd="slow" p14:dur="2000" advTm="5681"/>
    </mc:Choice>
    <mc:Fallback xmlns="">
      <p:transition spd="slow" advTm="5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4272-0545-0EC4-0F20-8F9CE3CDB06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E8D4484-217C-F2AE-7CDF-0374F6DAE4D1}"/>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a:t>
            </a:r>
            <a:r>
              <a:rPr lang="en-US" sz="950" b="1">
                <a:solidFill>
                  <a:schemeClr val="accent4"/>
                </a:solidFill>
                <a:latin typeface="Consolas" panose="020B0609020204030204" pitchFamily="49" charset="0"/>
              </a:rPr>
              <a:t>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sp>
        <p:nvSpPr>
          <p:cNvPr id="12" name="Title 11">
            <a:extLst>
              <a:ext uri="{FF2B5EF4-FFF2-40B4-BE49-F238E27FC236}">
                <a16:creationId xmlns:a16="http://schemas.microsoft.com/office/drawing/2014/main" id="{859012C2-D7CF-7F40-F054-B4F639E4D019}"/>
              </a:ext>
            </a:extLst>
          </p:cNvPr>
          <p:cNvSpPr>
            <a:spLocks noGrp="1"/>
          </p:cNvSpPr>
          <p:nvPr>
            <p:ph type="title"/>
          </p:nvPr>
        </p:nvSpPr>
        <p:spPr/>
        <p:txBody>
          <a:bodyPr/>
          <a:lstStyle/>
          <a:p>
            <a:r>
              <a:rPr lang="en-US"/>
              <a:t>Python Serialization</a:t>
            </a:r>
          </a:p>
        </p:txBody>
      </p:sp>
      <p:graphicFrame>
        <p:nvGraphicFramePr>
          <p:cNvPr id="2" name="Table 1">
            <a:extLst>
              <a:ext uri="{FF2B5EF4-FFF2-40B4-BE49-F238E27FC236}">
                <a16:creationId xmlns:a16="http://schemas.microsoft.com/office/drawing/2014/main" id="{99E112D9-BF6F-BF1A-00F8-D3AED5506D8B}"/>
              </a:ext>
            </a:extLst>
          </p:cNvPr>
          <p:cNvGraphicFramePr>
            <a:graphicFrameLocks noGrp="1"/>
          </p:cNvGraphicFramePr>
          <p:nvPr>
            <p:extLst>
              <p:ext uri="{D42A27DB-BD31-4B8C-83A1-F6EECF244321}">
                <p14:modId xmlns:p14="http://schemas.microsoft.com/office/powerpoint/2010/main" val="10513690"/>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1">
                          <a:solidFill>
                            <a:schemeClr val="accent4"/>
                          </a:solidFill>
                          <a:latin typeface="Consolas" panose="020B0609020204030204" pitchFamily="49" charset="0"/>
                        </a:rPr>
                        <a:t>__main__.Foo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3" name="TextBox 2">
            <a:extLst>
              <a:ext uri="{FF2B5EF4-FFF2-40B4-BE49-F238E27FC236}">
                <a16:creationId xmlns:a16="http://schemas.microsoft.com/office/drawing/2014/main" id="{4BF5CF5A-295C-BDC2-B732-ADD934CDB032}"/>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pic>
        <p:nvPicPr>
          <p:cNvPr id="8" name="Audio 7">
            <a:hlinkClick r:id="" action="ppaction://media"/>
            <a:extLst>
              <a:ext uri="{FF2B5EF4-FFF2-40B4-BE49-F238E27FC236}">
                <a16:creationId xmlns:a16="http://schemas.microsoft.com/office/drawing/2014/main" id="{0A79F236-E5D5-92A0-9E02-8281EB22C9F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37769041"/>
      </p:ext>
    </p:extLst>
  </p:cSld>
  <p:clrMapOvr>
    <a:masterClrMapping/>
  </p:clrMapOvr>
  <mc:AlternateContent xmlns:mc="http://schemas.openxmlformats.org/markup-compatibility/2006" xmlns:p14="http://schemas.microsoft.com/office/powerpoint/2010/main">
    <mc:Choice Requires="p14">
      <p:transition spd="slow" p14:dur="2000" advTm="14599"/>
    </mc:Choice>
    <mc:Fallback xmlns="">
      <p:transition spd="slow" advTm="14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13C-1A6E-EACC-C375-9B2B024DAB7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1655682-78B2-2BFF-9605-C98216B7434D}"/>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a:t>
            </a:r>
            <a:r>
              <a:rPr lang="en-US" sz="950" b="1">
                <a:solidFill>
                  <a:schemeClr val="accent4"/>
                </a:solidFill>
                <a:latin typeface="Consolas" panose="020B0609020204030204" pitchFamily="49" charset="0"/>
              </a:rPr>
              <a:t>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sp>
        <p:nvSpPr>
          <p:cNvPr id="12" name="Title 11">
            <a:extLst>
              <a:ext uri="{FF2B5EF4-FFF2-40B4-BE49-F238E27FC236}">
                <a16:creationId xmlns:a16="http://schemas.microsoft.com/office/drawing/2014/main" id="{7EBB1A63-7A3F-41C6-D371-4285AAB5E78F}"/>
              </a:ext>
            </a:extLst>
          </p:cNvPr>
          <p:cNvSpPr>
            <a:spLocks noGrp="1"/>
          </p:cNvSpPr>
          <p:nvPr>
            <p:ph type="title"/>
          </p:nvPr>
        </p:nvSpPr>
        <p:spPr/>
        <p:txBody>
          <a:bodyPr/>
          <a:lstStyle/>
          <a:p>
            <a:r>
              <a:rPr lang="en-US"/>
              <a:t>Python Serialization</a:t>
            </a:r>
          </a:p>
        </p:txBody>
      </p:sp>
      <p:graphicFrame>
        <p:nvGraphicFramePr>
          <p:cNvPr id="2" name="Table 1">
            <a:extLst>
              <a:ext uri="{FF2B5EF4-FFF2-40B4-BE49-F238E27FC236}">
                <a16:creationId xmlns:a16="http://schemas.microsoft.com/office/drawing/2014/main" id="{6C5EFFD8-787B-E089-3130-75D7AC5695EE}"/>
              </a:ext>
            </a:extLst>
          </p:cNvPr>
          <p:cNvGraphicFramePr>
            <a:graphicFrameLocks noGrp="1"/>
          </p:cNvGraphicFramePr>
          <p:nvPr>
            <p:extLst>
              <p:ext uri="{D42A27DB-BD31-4B8C-83A1-F6EECF244321}">
                <p14:modId xmlns:p14="http://schemas.microsoft.com/office/powerpoint/2010/main" val="117136365"/>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r>
                        <a:rPr lang="en-US" sz="1200" b="1">
                          <a:solidFill>
                            <a:schemeClr val="accent4"/>
                          </a:solidFill>
                          <a:latin typeface="Consolas" panose="020B0609020204030204" pitchFamily="49"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0">
                          <a:solidFill>
                            <a:schemeClr val="tx1"/>
                          </a:solidFill>
                          <a:latin typeface="Consolas" panose="020B0609020204030204" pitchFamily="49" charset="0"/>
                        </a:rPr>
                        <a:t>__main__.Foo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3" name="TextBox 2">
            <a:extLst>
              <a:ext uri="{FF2B5EF4-FFF2-40B4-BE49-F238E27FC236}">
                <a16:creationId xmlns:a16="http://schemas.microsoft.com/office/drawing/2014/main" id="{47E80509-6BE4-430E-BDA7-891C832B2A64}"/>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pic>
        <p:nvPicPr>
          <p:cNvPr id="8" name="Audio 7">
            <a:hlinkClick r:id="" action="ppaction://media"/>
            <a:extLst>
              <a:ext uri="{FF2B5EF4-FFF2-40B4-BE49-F238E27FC236}">
                <a16:creationId xmlns:a16="http://schemas.microsoft.com/office/drawing/2014/main" id="{5D54DE90-C53C-D536-17CB-29E27E4551E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87344650"/>
      </p:ext>
    </p:extLst>
  </p:cSld>
  <p:clrMapOvr>
    <a:masterClrMapping/>
  </p:clrMapOvr>
  <mc:AlternateContent xmlns:mc="http://schemas.openxmlformats.org/markup-compatibility/2006" xmlns:p14="http://schemas.microsoft.com/office/powerpoint/2010/main">
    <mc:Choice Requires="p14">
      <p:transition spd="slow" p14:dur="2000" advTm="3937"/>
    </mc:Choice>
    <mc:Fallback xmlns="">
      <p:transition spd="slow" advTm="3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F4796-0CBF-6C26-7D84-DE37DB01C62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64A476B-572E-5BCB-A3BA-D8079C8FD2DB}"/>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a:t>
            </a:r>
            <a:r>
              <a:rPr lang="en-US" sz="950" b="1">
                <a:solidFill>
                  <a:schemeClr val="accent4"/>
                </a:solidFill>
                <a:latin typeface="Consolas" panose="020B0609020204030204" pitchFamily="49" charset="0"/>
              </a:rPr>
              <a:t>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sp>
        <p:nvSpPr>
          <p:cNvPr id="12" name="Title 11">
            <a:extLst>
              <a:ext uri="{FF2B5EF4-FFF2-40B4-BE49-F238E27FC236}">
                <a16:creationId xmlns:a16="http://schemas.microsoft.com/office/drawing/2014/main" id="{CBE0A82E-EB1F-5EF9-540B-90B73B14ABE1}"/>
              </a:ext>
            </a:extLst>
          </p:cNvPr>
          <p:cNvSpPr>
            <a:spLocks noGrp="1"/>
          </p:cNvSpPr>
          <p:nvPr>
            <p:ph type="title"/>
          </p:nvPr>
        </p:nvSpPr>
        <p:spPr/>
        <p:txBody>
          <a:bodyPr/>
          <a:lstStyle/>
          <a:p>
            <a:r>
              <a:rPr lang="en-US"/>
              <a:t>Python Serialization</a:t>
            </a:r>
          </a:p>
        </p:txBody>
      </p:sp>
      <p:graphicFrame>
        <p:nvGraphicFramePr>
          <p:cNvPr id="2" name="Table 1">
            <a:extLst>
              <a:ext uri="{FF2B5EF4-FFF2-40B4-BE49-F238E27FC236}">
                <a16:creationId xmlns:a16="http://schemas.microsoft.com/office/drawing/2014/main" id="{F709DD10-09ED-309C-B2CA-D51477E3B8A4}"/>
              </a:ext>
            </a:extLst>
          </p:cNvPr>
          <p:cNvGraphicFramePr>
            <a:graphicFrameLocks noGrp="1"/>
          </p:cNvGraphicFramePr>
          <p:nvPr>
            <p:extLst>
              <p:ext uri="{D42A27DB-BD31-4B8C-83A1-F6EECF244321}">
                <p14:modId xmlns:p14="http://schemas.microsoft.com/office/powerpoint/2010/main" val="3517828963"/>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1">
                          <a:solidFill>
                            <a:schemeClr val="accent4"/>
                          </a:solidFill>
                          <a:latin typeface="Consolas" panose="020B0609020204030204" pitchFamily="49" charset="0"/>
                        </a:rPr>
                        <a:t>&lt;__main__.Foo object&gt;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3" name="TextBox 2">
            <a:extLst>
              <a:ext uri="{FF2B5EF4-FFF2-40B4-BE49-F238E27FC236}">
                <a16:creationId xmlns:a16="http://schemas.microsoft.com/office/drawing/2014/main" id="{C9B7FD39-7E67-C8DA-3FFF-39FC98F130ED}"/>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pic>
        <p:nvPicPr>
          <p:cNvPr id="8" name="Audio 7">
            <a:hlinkClick r:id="" action="ppaction://media"/>
            <a:extLst>
              <a:ext uri="{FF2B5EF4-FFF2-40B4-BE49-F238E27FC236}">
                <a16:creationId xmlns:a16="http://schemas.microsoft.com/office/drawing/2014/main" id="{A6955F1E-87D9-0BCE-CF98-CF81ECAC26D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40365124"/>
      </p:ext>
    </p:extLst>
  </p:cSld>
  <p:clrMapOvr>
    <a:masterClrMapping/>
  </p:clrMapOvr>
  <mc:AlternateContent xmlns:mc="http://schemas.openxmlformats.org/markup-compatibility/2006" xmlns:p14="http://schemas.microsoft.com/office/powerpoint/2010/main">
    <mc:Choice Requires="p14">
      <p:transition spd="slow" p14:dur="2000" advTm="10810"/>
    </mc:Choice>
    <mc:Fallback xmlns="">
      <p:transition spd="slow" advTm="10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25FFA-B666-3387-2784-359291A7895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17B1994-E13C-5E0C-1ECE-A23BDBFA79B0}"/>
              </a:ext>
            </a:extLst>
          </p:cNvPr>
          <p:cNvSpPr txBox="1"/>
          <p:nvPr/>
        </p:nvSpPr>
        <p:spPr>
          <a:xfrm>
            <a:off x="471753" y="1177290"/>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a:t>
            </a:r>
            <a:r>
              <a:rPr lang="en-US" sz="950" b="1">
                <a:solidFill>
                  <a:schemeClr val="accent4"/>
                </a:solidFill>
                <a:latin typeface="Consolas" panose="020B0609020204030204" pitchFamily="49" charset="0"/>
              </a:rPr>
              <a:t>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sp>
        <p:nvSpPr>
          <p:cNvPr id="12" name="Title 11">
            <a:extLst>
              <a:ext uri="{FF2B5EF4-FFF2-40B4-BE49-F238E27FC236}">
                <a16:creationId xmlns:a16="http://schemas.microsoft.com/office/drawing/2014/main" id="{0AC8CD18-1A4E-DC4A-7B82-E89D4B25AD24}"/>
              </a:ext>
            </a:extLst>
          </p:cNvPr>
          <p:cNvSpPr>
            <a:spLocks noGrp="1"/>
          </p:cNvSpPr>
          <p:nvPr>
            <p:ph type="title"/>
          </p:nvPr>
        </p:nvSpPr>
        <p:spPr/>
        <p:txBody>
          <a:bodyPr/>
          <a:lstStyle/>
          <a:p>
            <a:r>
              <a:rPr lang="en-US"/>
              <a:t>Python Serialization</a:t>
            </a:r>
          </a:p>
        </p:txBody>
      </p:sp>
      <p:graphicFrame>
        <p:nvGraphicFramePr>
          <p:cNvPr id="2" name="Table 1">
            <a:extLst>
              <a:ext uri="{FF2B5EF4-FFF2-40B4-BE49-F238E27FC236}">
                <a16:creationId xmlns:a16="http://schemas.microsoft.com/office/drawing/2014/main" id="{6FFCFCBF-B227-AF33-27B4-B8589C0BED1E}"/>
              </a:ext>
            </a:extLst>
          </p:cNvPr>
          <p:cNvGraphicFramePr>
            <a:graphicFrameLocks noGrp="1"/>
          </p:cNvGraphicFramePr>
          <p:nvPr>
            <p:extLst>
              <p:ext uri="{D42A27DB-BD31-4B8C-83A1-F6EECF244321}">
                <p14:modId xmlns:p14="http://schemas.microsoft.com/office/powerpoint/2010/main" val="1870965910"/>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r>
                        <a:rPr lang="en-US" sz="1200" b="1">
                          <a:solidFill>
                            <a:schemeClr val="accent4"/>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0">
                          <a:solidFill>
                            <a:schemeClr val="tx1"/>
                          </a:solidFill>
                          <a:latin typeface="Consolas" panose="020B0609020204030204" pitchFamily="49" charset="0"/>
                        </a:rPr>
                        <a:t>&lt;__main__.Foo object&gt;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3" name="TextBox 2">
            <a:extLst>
              <a:ext uri="{FF2B5EF4-FFF2-40B4-BE49-F238E27FC236}">
                <a16:creationId xmlns:a16="http://schemas.microsoft.com/office/drawing/2014/main" id="{92C87292-D724-5136-DB0B-18014CB8F8F3}"/>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pic>
        <p:nvPicPr>
          <p:cNvPr id="8" name="Audio 7">
            <a:hlinkClick r:id="" action="ppaction://media"/>
            <a:extLst>
              <a:ext uri="{FF2B5EF4-FFF2-40B4-BE49-F238E27FC236}">
                <a16:creationId xmlns:a16="http://schemas.microsoft.com/office/drawing/2014/main" id="{D48864B7-5FFD-5B03-6D46-93B2DCFA8C6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001962853"/>
      </p:ext>
    </p:extLst>
  </p:cSld>
  <p:clrMapOvr>
    <a:masterClrMapping/>
  </p:clrMapOvr>
  <mc:AlternateContent xmlns:mc="http://schemas.openxmlformats.org/markup-compatibility/2006" xmlns:p14="http://schemas.microsoft.com/office/powerpoint/2010/main">
    <mc:Choice Requires="p14">
      <p:transition spd="slow" p14:dur="2000" advTm="4953"/>
    </mc:Choice>
    <mc:Fallback xmlns="">
      <p:transition spd="slow" advTm="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ED46-A852-8830-81B3-2C52D834CD9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FAE67E1-022B-0921-7F9C-6CEDC8635D96}"/>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a:t>
            </a:r>
            <a:r>
              <a:rPr lang="en-US" sz="950" b="1">
                <a:solidFill>
                  <a:schemeClr val="accent4"/>
                </a:solidFill>
                <a:latin typeface="Consolas" panose="020B0609020204030204" pitchFamily="49" charset="0"/>
              </a:rPr>
              <a:t>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sp>
        <p:nvSpPr>
          <p:cNvPr id="12" name="Title 11">
            <a:extLst>
              <a:ext uri="{FF2B5EF4-FFF2-40B4-BE49-F238E27FC236}">
                <a16:creationId xmlns:a16="http://schemas.microsoft.com/office/drawing/2014/main" id="{B702322E-DA87-4502-E561-F748868D3660}"/>
              </a:ext>
            </a:extLst>
          </p:cNvPr>
          <p:cNvSpPr>
            <a:spLocks noGrp="1"/>
          </p:cNvSpPr>
          <p:nvPr>
            <p:ph type="title"/>
          </p:nvPr>
        </p:nvSpPr>
        <p:spPr/>
        <p:txBody>
          <a:bodyPr/>
          <a:lstStyle/>
          <a:p>
            <a:r>
              <a:rPr lang="en-US"/>
              <a:t>Python Serialization</a:t>
            </a:r>
          </a:p>
        </p:txBody>
      </p:sp>
      <p:graphicFrame>
        <p:nvGraphicFramePr>
          <p:cNvPr id="2" name="Table 1">
            <a:extLst>
              <a:ext uri="{FF2B5EF4-FFF2-40B4-BE49-F238E27FC236}">
                <a16:creationId xmlns:a16="http://schemas.microsoft.com/office/drawing/2014/main" id="{FA30C5CB-46DA-A2D1-5606-BEE49A00AE6C}"/>
              </a:ext>
            </a:extLst>
          </p:cNvPr>
          <p:cNvGraphicFramePr>
            <a:graphicFrameLocks noGrp="1"/>
          </p:cNvGraphicFramePr>
          <p:nvPr>
            <p:extLst>
              <p:ext uri="{D42A27DB-BD31-4B8C-83A1-F6EECF244321}">
                <p14:modId xmlns:p14="http://schemas.microsoft.com/office/powerpoint/2010/main" val="2776062076"/>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r>
                        <a:rPr lang="en-US" sz="1200" b="1">
                          <a:solidFill>
                            <a:schemeClr val="accent4"/>
                          </a:solidFill>
                          <a:latin typeface="Consolas" panose="020B0609020204030204" pitchFamily="49" charset="0"/>
                        </a:rPr>
                        <a:t>MARK</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r>
                        <a:rPr lang="en-US" sz="1200" b="0">
                          <a:solidFill>
                            <a:schemeClr val="tx1"/>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0">
                          <a:solidFill>
                            <a:schemeClr val="tx1"/>
                          </a:solidFill>
                          <a:latin typeface="Consolas" panose="020B0609020204030204" pitchFamily="49" charset="0"/>
                        </a:rPr>
                        <a:t>&lt;__main__.Foo object&gt;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3" name="TextBox 2">
            <a:extLst>
              <a:ext uri="{FF2B5EF4-FFF2-40B4-BE49-F238E27FC236}">
                <a16:creationId xmlns:a16="http://schemas.microsoft.com/office/drawing/2014/main" id="{593794C9-062C-4E69-5F04-0B39D57E2180}"/>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pic>
        <p:nvPicPr>
          <p:cNvPr id="8" name="Audio 7">
            <a:hlinkClick r:id="" action="ppaction://media"/>
            <a:extLst>
              <a:ext uri="{FF2B5EF4-FFF2-40B4-BE49-F238E27FC236}">
                <a16:creationId xmlns:a16="http://schemas.microsoft.com/office/drawing/2014/main" id="{FD9082B8-4F57-63DF-EF6C-21D198AEE02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956122952"/>
      </p:ext>
    </p:extLst>
  </p:cSld>
  <p:clrMapOvr>
    <a:masterClrMapping/>
  </p:clrMapOvr>
  <mc:AlternateContent xmlns:mc="http://schemas.openxmlformats.org/markup-compatibility/2006" xmlns:p14="http://schemas.microsoft.com/office/powerpoint/2010/main">
    <mc:Choice Requires="p14">
      <p:transition spd="slow" p14:dur="2000" advTm="10799"/>
    </mc:Choice>
    <mc:Fallback xmlns="">
      <p:transition spd="slow" advTm="10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2B4CE-13B8-544D-AD01-21F26EF1A55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C2D3E90-9833-9F76-CC2D-6438C403ADC8}"/>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a:t>
            </a:r>
            <a:r>
              <a:rPr lang="en-US" sz="950" b="1">
                <a:solidFill>
                  <a:schemeClr val="accent4"/>
                </a:solidFill>
                <a:latin typeface="Consolas" panose="020B0609020204030204" pitchFamily="49" charset="0"/>
              </a:rPr>
              <a:t>SHORT_BINUNICODE 'var1'</a:t>
            </a:r>
          </a:p>
          <a:p>
            <a:r>
              <a:rPr lang="en-US" sz="950">
                <a:latin typeface="Consolas" panose="020B0609020204030204" pitchFamily="49" charset="0"/>
              </a:rPr>
              <a:t>   37: \x8c     </a:t>
            </a:r>
            <a:r>
              <a:rPr lang="en-US" sz="950" b="1">
                <a:solidFill>
                  <a:schemeClr val="accent4"/>
                </a:solidFill>
                <a:latin typeface="Consolas" panose="020B0609020204030204" pitchFamily="49" charset="0"/>
              </a:rPr>
              <a:t>SHORT_BINUNICODE 'string'</a:t>
            </a:r>
          </a:p>
          <a:p>
            <a:r>
              <a:rPr lang="en-US" sz="950">
                <a:latin typeface="Consolas" panose="020B0609020204030204" pitchFamily="49" charset="0"/>
              </a:rPr>
              <a:t>   45: \x8c     </a:t>
            </a:r>
            <a:r>
              <a:rPr lang="en-US" sz="950" b="1">
                <a:solidFill>
                  <a:schemeClr val="accent4"/>
                </a:solidFill>
                <a:latin typeface="Consolas" panose="020B0609020204030204" pitchFamily="49" charset="0"/>
              </a:rPr>
              <a:t>SHORT_BINUNICODE 'var2'</a:t>
            </a:r>
          </a:p>
          <a:p>
            <a:r>
              <a:rPr lang="en-US" sz="950">
                <a:latin typeface="Consolas" panose="020B0609020204030204" pitchFamily="49" charset="0"/>
              </a:rPr>
              <a:t>   51: K        </a:t>
            </a:r>
            <a:r>
              <a:rPr lang="en-US" sz="950" b="1">
                <a:solidFill>
                  <a:schemeClr val="accent4"/>
                </a:solidFill>
                <a:latin typeface="Consolas" panose="020B0609020204030204" pitchFamily="49" charset="0"/>
              </a:rPr>
              <a:t>BININT1    123</a:t>
            </a:r>
          </a:p>
          <a:p>
            <a:r>
              <a:rPr lang="en-US" sz="950">
                <a:latin typeface="Consolas" panose="020B0609020204030204" pitchFamily="49" charset="0"/>
              </a:rPr>
              <a:t>   53: \x8c     </a:t>
            </a:r>
            <a:r>
              <a:rPr lang="en-US" sz="950" b="1">
                <a:solidFill>
                  <a:schemeClr val="accent4"/>
                </a:solidFill>
                <a:latin typeface="Consolas" panose="020B0609020204030204" pitchFamily="49" charset="0"/>
              </a:rPr>
              <a:t>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graphicFrame>
        <p:nvGraphicFramePr>
          <p:cNvPr id="8" name="Table 7">
            <a:extLst>
              <a:ext uri="{FF2B5EF4-FFF2-40B4-BE49-F238E27FC236}">
                <a16:creationId xmlns:a16="http://schemas.microsoft.com/office/drawing/2014/main" id="{2BED1D0E-9971-F333-9063-F9693C7416CE}"/>
              </a:ext>
            </a:extLst>
          </p:cNvPr>
          <p:cNvGraphicFramePr>
            <a:graphicFrameLocks noGrp="1"/>
          </p:cNvGraphicFramePr>
          <p:nvPr>
            <p:extLst>
              <p:ext uri="{D42A27DB-BD31-4B8C-83A1-F6EECF244321}">
                <p14:modId xmlns:p14="http://schemas.microsoft.com/office/powerpoint/2010/main" val="4168825540"/>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r>
                        <a:rPr lang="en-US" sz="1200" b="1">
                          <a:solidFill>
                            <a:schemeClr val="accent4"/>
                          </a:solidFill>
                          <a:latin typeface="Consolas" panose="020B0609020204030204" pitchFamily="49" charset="0"/>
                        </a:rPr>
                        <a:t>‘var3’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r>
                        <a:rPr lang="en-US" sz="1200" b="1">
                          <a:solidFill>
                            <a:schemeClr val="accent4"/>
                          </a:solidFill>
                          <a:latin typeface="Consolas" panose="020B0609020204030204" pitchFamily="49" charset="0"/>
                        </a:rPr>
                        <a:t>123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r>
                        <a:rPr lang="en-US" sz="1200" b="1">
                          <a:solidFill>
                            <a:schemeClr val="accent4"/>
                          </a:solidFill>
                          <a:latin typeface="Consolas" panose="020B0609020204030204" pitchFamily="49" charset="0"/>
                        </a:rPr>
                        <a:t>‘var2’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r>
                        <a:rPr lang="en-US" sz="1200" b="1">
                          <a:solidFill>
                            <a:schemeClr val="accent4"/>
                          </a:solidFill>
                          <a:latin typeface="Consolas" panose="020B0609020204030204" pitchFamily="49" charset="0"/>
                        </a:rPr>
                        <a:t>‘string’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r>
                        <a:rPr lang="en-US" sz="1200" b="1">
                          <a:solidFill>
                            <a:schemeClr val="accent4"/>
                          </a:solidFill>
                          <a:latin typeface="Consolas" panose="020B0609020204030204" pitchFamily="49" charset="0"/>
                        </a:rPr>
                        <a:t>‘var1’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r>
                        <a:rPr lang="en-US" sz="1200" b="0">
                          <a:solidFill>
                            <a:schemeClr val="tx1"/>
                          </a:solidFill>
                          <a:latin typeface="Consolas" panose="020B0609020204030204" pitchFamily="49" charset="0"/>
                        </a:rPr>
                        <a:t>MARK</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r>
                        <a:rPr lang="en-US" sz="1200" b="0">
                          <a:solidFill>
                            <a:schemeClr val="tx1"/>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0">
                          <a:solidFill>
                            <a:schemeClr val="tx1"/>
                          </a:solidFill>
                          <a:latin typeface="Consolas" panose="020B0609020204030204" pitchFamily="49" charset="0"/>
                        </a:rPr>
                        <a:t>&lt;__main__.Foo object&gt;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10" name="TextBox 9">
            <a:extLst>
              <a:ext uri="{FF2B5EF4-FFF2-40B4-BE49-F238E27FC236}">
                <a16:creationId xmlns:a16="http://schemas.microsoft.com/office/drawing/2014/main" id="{DB2405B0-7C6D-3E29-1ED8-28B6A657EC85}"/>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sp>
        <p:nvSpPr>
          <p:cNvPr id="12" name="Title 11">
            <a:extLst>
              <a:ext uri="{FF2B5EF4-FFF2-40B4-BE49-F238E27FC236}">
                <a16:creationId xmlns:a16="http://schemas.microsoft.com/office/drawing/2014/main" id="{9EDA5F32-C1B7-58D6-85BF-BCE584F2F7EE}"/>
              </a:ext>
            </a:extLst>
          </p:cNvPr>
          <p:cNvSpPr>
            <a:spLocks noGrp="1"/>
          </p:cNvSpPr>
          <p:nvPr>
            <p:ph type="title"/>
          </p:nvPr>
        </p:nvSpPr>
        <p:spPr/>
        <p:txBody>
          <a:bodyPr/>
          <a:lstStyle/>
          <a:p>
            <a:r>
              <a:rPr lang="en-US"/>
              <a:t>Python Serialization</a:t>
            </a:r>
          </a:p>
        </p:txBody>
      </p:sp>
      <p:pic>
        <p:nvPicPr>
          <p:cNvPr id="5" name="Audio 4">
            <a:hlinkClick r:id="" action="ppaction://media"/>
            <a:extLst>
              <a:ext uri="{FF2B5EF4-FFF2-40B4-BE49-F238E27FC236}">
                <a16:creationId xmlns:a16="http://schemas.microsoft.com/office/drawing/2014/main" id="{B6E7A8EB-260F-E2A9-7D29-DF2B2B4F28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069580800"/>
      </p:ext>
    </p:extLst>
  </p:cSld>
  <p:clrMapOvr>
    <a:masterClrMapping/>
  </p:clrMapOvr>
  <mc:AlternateContent xmlns:mc="http://schemas.openxmlformats.org/markup-compatibility/2006" xmlns:p14="http://schemas.microsoft.com/office/powerpoint/2010/main">
    <mc:Choice Requires="p14">
      <p:transition spd="slow" p14:dur="2000" advTm="14318"/>
    </mc:Choice>
    <mc:Fallback xmlns="">
      <p:transition spd="slow" advTm="14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DD251-BFEC-7066-0E70-523AFED3387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3DE3B2-AE26-103D-34C2-57A5DD5C3D52}"/>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a:t>
            </a:r>
            <a:r>
              <a:rPr lang="en-US" sz="950" b="1">
                <a:solidFill>
                  <a:schemeClr val="accent4"/>
                </a:solidFill>
                <a:latin typeface="Consolas" panose="020B0609020204030204" pitchFamily="49" charset="0"/>
              </a:rPr>
              <a:t>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graphicFrame>
        <p:nvGraphicFramePr>
          <p:cNvPr id="8" name="Table 7">
            <a:extLst>
              <a:ext uri="{FF2B5EF4-FFF2-40B4-BE49-F238E27FC236}">
                <a16:creationId xmlns:a16="http://schemas.microsoft.com/office/drawing/2014/main" id="{38F5F624-716D-8422-C7CD-E26CBAC1E65F}"/>
              </a:ext>
            </a:extLst>
          </p:cNvPr>
          <p:cNvGraphicFramePr>
            <a:graphicFrameLocks noGrp="1"/>
          </p:cNvGraphicFramePr>
          <p:nvPr>
            <p:extLst>
              <p:ext uri="{D42A27DB-BD31-4B8C-83A1-F6EECF244321}">
                <p14:modId xmlns:p14="http://schemas.microsoft.com/office/powerpoint/2010/main" val="3307782775"/>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r>
                        <a:rPr lang="en-US" sz="1200" b="1">
                          <a:solidFill>
                            <a:schemeClr val="accent4"/>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r>
                        <a:rPr lang="en-US" sz="1200" b="0">
                          <a:solidFill>
                            <a:schemeClr val="tx1"/>
                          </a:solidFill>
                          <a:latin typeface="Consolas" panose="020B0609020204030204" pitchFamily="49" charset="0"/>
                        </a:rPr>
                        <a:t>‘var3’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r>
                        <a:rPr lang="en-US" sz="1200" b="0">
                          <a:solidFill>
                            <a:schemeClr val="tx1"/>
                          </a:solidFill>
                          <a:latin typeface="Consolas" panose="020B0609020204030204" pitchFamily="49" charset="0"/>
                        </a:rPr>
                        <a:t>123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r>
                        <a:rPr lang="en-US" sz="1200" b="0">
                          <a:solidFill>
                            <a:schemeClr val="tx1"/>
                          </a:solidFill>
                          <a:latin typeface="Consolas" panose="020B0609020204030204" pitchFamily="49" charset="0"/>
                        </a:rPr>
                        <a:t>‘var2’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r>
                        <a:rPr lang="en-US" sz="1200" b="0">
                          <a:solidFill>
                            <a:schemeClr val="tx1"/>
                          </a:solidFill>
                          <a:latin typeface="Consolas" panose="020B0609020204030204" pitchFamily="49" charset="0"/>
                        </a:rPr>
                        <a:t>‘string’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r>
                        <a:rPr lang="en-US" sz="1200" b="0">
                          <a:solidFill>
                            <a:schemeClr val="tx1"/>
                          </a:solidFill>
                          <a:latin typeface="Consolas" panose="020B0609020204030204" pitchFamily="49" charset="0"/>
                        </a:rPr>
                        <a:t>‘var1’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r>
                        <a:rPr lang="en-US" sz="1200" b="0">
                          <a:solidFill>
                            <a:schemeClr val="tx1"/>
                          </a:solidFill>
                          <a:latin typeface="Consolas" panose="020B0609020204030204" pitchFamily="49" charset="0"/>
                        </a:rPr>
                        <a:t>MARK</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r>
                        <a:rPr lang="en-US" sz="1200" b="0">
                          <a:solidFill>
                            <a:schemeClr val="tx1"/>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0">
                          <a:solidFill>
                            <a:schemeClr val="tx1"/>
                          </a:solidFill>
                          <a:latin typeface="Consolas" panose="020B0609020204030204" pitchFamily="49" charset="0"/>
                        </a:rPr>
                        <a:t>&lt;__main__.Foo object&gt;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10" name="TextBox 9">
            <a:extLst>
              <a:ext uri="{FF2B5EF4-FFF2-40B4-BE49-F238E27FC236}">
                <a16:creationId xmlns:a16="http://schemas.microsoft.com/office/drawing/2014/main" id="{ACE75440-FA25-8312-1D22-93AED8F33031}"/>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sp>
        <p:nvSpPr>
          <p:cNvPr id="12" name="Title 11">
            <a:extLst>
              <a:ext uri="{FF2B5EF4-FFF2-40B4-BE49-F238E27FC236}">
                <a16:creationId xmlns:a16="http://schemas.microsoft.com/office/drawing/2014/main" id="{2DD0F06D-6668-5220-192B-6A6DCDE5E4A6}"/>
              </a:ext>
            </a:extLst>
          </p:cNvPr>
          <p:cNvSpPr>
            <a:spLocks noGrp="1"/>
          </p:cNvSpPr>
          <p:nvPr>
            <p:ph type="title"/>
          </p:nvPr>
        </p:nvSpPr>
        <p:spPr/>
        <p:txBody>
          <a:bodyPr/>
          <a:lstStyle/>
          <a:p>
            <a:r>
              <a:rPr lang="en-US"/>
              <a:t>Python Serialization</a:t>
            </a:r>
          </a:p>
        </p:txBody>
      </p:sp>
      <p:pic>
        <p:nvPicPr>
          <p:cNvPr id="5" name="Audio 4">
            <a:hlinkClick r:id="" action="ppaction://media"/>
            <a:extLst>
              <a:ext uri="{FF2B5EF4-FFF2-40B4-BE49-F238E27FC236}">
                <a16:creationId xmlns:a16="http://schemas.microsoft.com/office/drawing/2014/main" id="{CDC3767F-752D-77FC-6A04-D81B76B139A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949104900"/>
      </p:ext>
    </p:extLst>
  </p:cSld>
  <p:clrMapOvr>
    <a:masterClrMapping/>
  </p:clrMapOvr>
  <mc:AlternateContent xmlns:mc="http://schemas.openxmlformats.org/markup-compatibility/2006" xmlns:p14="http://schemas.microsoft.com/office/powerpoint/2010/main">
    <mc:Choice Requires="p14">
      <p:transition spd="slow" p14:dur="2000" advTm="7583"/>
    </mc:Choice>
    <mc:Fallback xmlns="">
      <p:transition spd="slow" advTm="7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902C6-53CC-5473-0421-89BB7768219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8B288F0-41AE-1D86-9811-C18B1AD80678}"/>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a:t>
            </a:r>
            <a:r>
              <a:rPr lang="en-US" sz="950" b="1">
                <a:solidFill>
                  <a:schemeClr val="accent4"/>
                </a:solidFill>
                <a:latin typeface="Consolas" panose="020B0609020204030204" pitchFamily="49" charset="0"/>
              </a:rPr>
              <a:t>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graphicFrame>
        <p:nvGraphicFramePr>
          <p:cNvPr id="8" name="Table 7">
            <a:extLst>
              <a:ext uri="{FF2B5EF4-FFF2-40B4-BE49-F238E27FC236}">
                <a16:creationId xmlns:a16="http://schemas.microsoft.com/office/drawing/2014/main" id="{ADF42B28-5A9F-A5F8-7177-4D1F612B818D}"/>
              </a:ext>
            </a:extLst>
          </p:cNvPr>
          <p:cNvGraphicFramePr>
            <a:graphicFrameLocks noGrp="1"/>
          </p:cNvGraphicFramePr>
          <p:nvPr>
            <p:extLst>
              <p:ext uri="{D42A27DB-BD31-4B8C-83A1-F6EECF244321}">
                <p14:modId xmlns:p14="http://schemas.microsoft.com/office/powerpoint/2010/main" val="3225141635"/>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r>
                        <a:rPr lang="en-US" sz="1200" b="1">
                          <a:solidFill>
                            <a:schemeClr val="accent4"/>
                          </a:solidFill>
                          <a:latin typeface="Consolas" panose="020B0609020204030204" pitchFamily="49" charset="0"/>
                        </a:rPr>
                        <a:t>MARK</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r>
                        <a:rPr lang="en-US" sz="1200" b="0">
                          <a:solidFill>
                            <a:schemeClr val="tx1"/>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r>
                        <a:rPr lang="en-US" sz="1200" b="0">
                          <a:solidFill>
                            <a:schemeClr val="tx1"/>
                          </a:solidFill>
                          <a:latin typeface="Consolas" panose="020B0609020204030204" pitchFamily="49" charset="0"/>
                        </a:rPr>
                        <a:t>‘var3’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r>
                        <a:rPr lang="en-US" sz="1200" b="0">
                          <a:solidFill>
                            <a:schemeClr val="tx1"/>
                          </a:solidFill>
                          <a:latin typeface="Consolas" panose="020B0609020204030204" pitchFamily="49" charset="0"/>
                        </a:rPr>
                        <a:t>123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r>
                        <a:rPr lang="en-US" sz="1200" b="0">
                          <a:solidFill>
                            <a:schemeClr val="tx1"/>
                          </a:solidFill>
                          <a:latin typeface="Consolas" panose="020B0609020204030204" pitchFamily="49" charset="0"/>
                        </a:rPr>
                        <a:t>‘var2’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r>
                        <a:rPr lang="en-US" sz="1200" b="0">
                          <a:solidFill>
                            <a:schemeClr val="tx1"/>
                          </a:solidFill>
                          <a:latin typeface="Consolas" panose="020B0609020204030204" pitchFamily="49" charset="0"/>
                        </a:rPr>
                        <a:t>‘string’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r>
                        <a:rPr lang="en-US" sz="1200" b="0">
                          <a:solidFill>
                            <a:schemeClr val="tx1"/>
                          </a:solidFill>
                          <a:latin typeface="Consolas" panose="020B0609020204030204" pitchFamily="49" charset="0"/>
                        </a:rPr>
                        <a:t>‘var1’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r>
                        <a:rPr lang="en-US" sz="1200" b="0">
                          <a:solidFill>
                            <a:schemeClr val="tx1"/>
                          </a:solidFill>
                          <a:latin typeface="Consolas" panose="020B0609020204030204" pitchFamily="49" charset="0"/>
                        </a:rPr>
                        <a:t>MARK</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r>
                        <a:rPr lang="en-US" sz="1200" b="0">
                          <a:solidFill>
                            <a:schemeClr val="tx1"/>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0">
                          <a:solidFill>
                            <a:schemeClr val="tx1"/>
                          </a:solidFill>
                          <a:latin typeface="Consolas" panose="020B0609020204030204" pitchFamily="49" charset="0"/>
                        </a:rPr>
                        <a:t>&lt;__main__.Foo object&gt;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10" name="TextBox 9">
            <a:extLst>
              <a:ext uri="{FF2B5EF4-FFF2-40B4-BE49-F238E27FC236}">
                <a16:creationId xmlns:a16="http://schemas.microsoft.com/office/drawing/2014/main" id="{D04CFD83-3BDC-8A24-9695-C074427BE1C8}"/>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sp>
        <p:nvSpPr>
          <p:cNvPr id="12" name="Title 11">
            <a:extLst>
              <a:ext uri="{FF2B5EF4-FFF2-40B4-BE49-F238E27FC236}">
                <a16:creationId xmlns:a16="http://schemas.microsoft.com/office/drawing/2014/main" id="{D8BB979B-D923-A920-9D60-7633967FB112}"/>
              </a:ext>
            </a:extLst>
          </p:cNvPr>
          <p:cNvSpPr>
            <a:spLocks noGrp="1"/>
          </p:cNvSpPr>
          <p:nvPr>
            <p:ph type="title"/>
          </p:nvPr>
        </p:nvSpPr>
        <p:spPr/>
        <p:txBody>
          <a:bodyPr/>
          <a:lstStyle/>
          <a:p>
            <a:r>
              <a:rPr lang="en-US"/>
              <a:t>Python Serialization</a:t>
            </a:r>
          </a:p>
        </p:txBody>
      </p:sp>
      <p:pic>
        <p:nvPicPr>
          <p:cNvPr id="5" name="Audio 4">
            <a:hlinkClick r:id="" action="ppaction://media"/>
            <a:extLst>
              <a:ext uri="{FF2B5EF4-FFF2-40B4-BE49-F238E27FC236}">
                <a16:creationId xmlns:a16="http://schemas.microsoft.com/office/drawing/2014/main" id="{96FA9704-7DD2-8503-40E0-5659F879E5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03639436"/>
      </p:ext>
    </p:extLst>
  </p:cSld>
  <p:clrMapOvr>
    <a:masterClrMapping/>
  </p:clrMapOvr>
  <mc:AlternateContent xmlns:mc="http://schemas.openxmlformats.org/markup-compatibility/2006" xmlns:p14="http://schemas.microsoft.com/office/powerpoint/2010/main">
    <mc:Choice Requires="p14">
      <p:transition spd="slow" p14:dur="2000" advTm="6548"/>
    </mc:Choice>
    <mc:Fallback xmlns="">
      <p:transition spd="slow" advTm="6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C404-0B3D-EDB0-A260-D55500A608D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74DD576-00EE-66ED-C328-C30C475073F7}"/>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a:t>
            </a:r>
            <a:r>
              <a:rPr lang="en-US" sz="950" b="1">
                <a:solidFill>
                  <a:schemeClr val="accent4"/>
                </a:solidFill>
                <a:latin typeface="Consolas" panose="020B0609020204030204" pitchFamily="49" charset="0"/>
              </a:rPr>
              <a:t>BININT1    1</a:t>
            </a:r>
          </a:p>
          <a:p>
            <a:r>
              <a:rPr lang="en-US" sz="950">
                <a:latin typeface="Consolas" panose="020B0609020204030204" pitchFamily="49" charset="0"/>
              </a:rPr>
              <a:t>   63: K            </a:t>
            </a:r>
            <a:r>
              <a:rPr lang="en-US" sz="950" b="1">
                <a:solidFill>
                  <a:schemeClr val="accent4"/>
                </a:solidFill>
                <a:latin typeface="Consolas" panose="020B0609020204030204" pitchFamily="49" charset="0"/>
              </a:rPr>
              <a:t>BININT1    2</a:t>
            </a:r>
          </a:p>
          <a:p>
            <a:r>
              <a:rPr lang="en-US" sz="950">
                <a:latin typeface="Consolas" panose="020B0609020204030204" pitchFamily="49" charset="0"/>
              </a:rPr>
              <a:t>   65: K            </a:t>
            </a:r>
            <a:r>
              <a:rPr lang="en-US" sz="950" b="1">
                <a:solidFill>
                  <a:schemeClr val="accent4"/>
                </a:solidFill>
                <a:latin typeface="Consolas" panose="020B0609020204030204" pitchFamily="49" charset="0"/>
              </a:rPr>
              <a:t>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graphicFrame>
        <p:nvGraphicFramePr>
          <p:cNvPr id="8" name="Table 7">
            <a:extLst>
              <a:ext uri="{FF2B5EF4-FFF2-40B4-BE49-F238E27FC236}">
                <a16:creationId xmlns:a16="http://schemas.microsoft.com/office/drawing/2014/main" id="{35215058-D9AF-4532-42E6-1E3CD3D3ECB6}"/>
              </a:ext>
            </a:extLst>
          </p:cNvPr>
          <p:cNvGraphicFramePr>
            <a:graphicFrameLocks noGrp="1"/>
          </p:cNvGraphicFramePr>
          <p:nvPr>
            <p:extLst>
              <p:ext uri="{D42A27DB-BD31-4B8C-83A1-F6EECF244321}">
                <p14:modId xmlns:p14="http://schemas.microsoft.com/office/powerpoint/2010/main" val="2605704915"/>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r>
                        <a:rPr lang="en-US" sz="1200" b="1">
                          <a:solidFill>
                            <a:schemeClr val="accent4"/>
                          </a:solidFill>
                          <a:latin typeface="Consolas" panose="020B0609020204030204" pitchFamily="49" charset="0"/>
                        </a:rPr>
                        <a:t>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r>
                        <a:rPr lang="en-US" sz="1200" b="1">
                          <a:solidFill>
                            <a:schemeClr val="accent4"/>
                          </a:solidFill>
                          <a:latin typeface="Consolas" panose="020B0609020204030204" pitchFamily="49" charset="0"/>
                        </a:rPr>
                        <a:t>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r>
                        <a:rPr lang="en-US" sz="1200" b="1">
                          <a:solidFill>
                            <a:schemeClr val="accent4"/>
                          </a:solidFill>
                          <a:latin typeface="Consolas" panose="020B0609020204030204" pitchFamily="49" charset="0"/>
                        </a:rPr>
                        <a:t>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r>
                        <a:rPr lang="en-US" sz="1200" b="0">
                          <a:solidFill>
                            <a:schemeClr val="tx1"/>
                          </a:solidFill>
                          <a:latin typeface="Consolas" panose="020B0609020204030204" pitchFamily="49" charset="0"/>
                        </a:rPr>
                        <a:t>MARK</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r>
                        <a:rPr lang="en-US" sz="1200" b="0">
                          <a:solidFill>
                            <a:schemeClr val="tx1"/>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r>
                        <a:rPr lang="en-US" sz="1200" b="0">
                          <a:solidFill>
                            <a:schemeClr val="tx1"/>
                          </a:solidFill>
                          <a:latin typeface="Consolas" panose="020B0609020204030204" pitchFamily="49" charset="0"/>
                        </a:rPr>
                        <a:t>‘var3’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r>
                        <a:rPr lang="en-US" sz="1200" b="0">
                          <a:solidFill>
                            <a:schemeClr val="tx1"/>
                          </a:solidFill>
                          <a:latin typeface="Consolas" panose="020B0609020204030204" pitchFamily="49" charset="0"/>
                        </a:rPr>
                        <a:t>123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r>
                        <a:rPr lang="en-US" sz="1200" b="0">
                          <a:solidFill>
                            <a:schemeClr val="tx1"/>
                          </a:solidFill>
                          <a:latin typeface="Consolas" panose="020B0609020204030204" pitchFamily="49" charset="0"/>
                        </a:rPr>
                        <a:t>‘var2’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r>
                        <a:rPr lang="en-US" sz="1200" b="0">
                          <a:solidFill>
                            <a:schemeClr val="tx1"/>
                          </a:solidFill>
                          <a:latin typeface="Consolas" panose="020B0609020204030204" pitchFamily="49" charset="0"/>
                        </a:rPr>
                        <a:t>‘string’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r>
                        <a:rPr lang="en-US" sz="1200" b="0">
                          <a:solidFill>
                            <a:schemeClr val="tx1"/>
                          </a:solidFill>
                          <a:latin typeface="Consolas" panose="020B0609020204030204" pitchFamily="49" charset="0"/>
                        </a:rPr>
                        <a:t>‘var1’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r>
                        <a:rPr lang="en-US" sz="1200" b="0">
                          <a:solidFill>
                            <a:schemeClr val="tx1"/>
                          </a:solidFill>
                          <a:latin typeface="Consolas" panose="020B0609020204030204" pitchFamily="49" charset="0"/>
                        </a:rPr>
                        <a:t>MARK</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r>
                        <a:rPr lang="en-US" sz="1200" b="0">
                          <a:solidFill>
                            <a:schemeClr val="tx1"/>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0">
                          <a:solidFill>
                            <a:schemeClr val="tx1"/>
                          </a:solidFill>
                          <a:latin typeface="Consolas" panose="020B0609020204030204" pitchFamily="49" charset="0"/>
                        </a:rPr>
                        <a:t>&lt;__main__.Foo object&gt;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10" name="TextBox 9">
            <a:extLst>
              <a:ext uri="{FF2B5EF4-FFF2-40B4-BE49-F238E27FC236}">
                <a16:creationId xmlns:a16="http://schemas.microsoft.com/office/drawing/2014/main" id="{83945A1C-3591-75EB-49C3-A7964DA60591}"/>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sp>
        <p:nvSpPr>
          <p:cNvPr id="12" name="Title 11">
            <a:extLst>
              <a:ext uri="{FF2B5EF4-FFF2-40B4-BE49-F238E27FC236}">
                <a16:creationId xmlns:a16="http://schemas.microsoft.com/office/drawing/2014/main" id="{3DB331D5-7F02-6D28-ACBF-858475D8679F}"/>
              </a:ext>
            </a:extLst>
          </p:cNvPr>
          <p:cNvSpPr>
            <a:spLocks noGrp="1"/>
          </p:cNvSpPr>
          <p:nvPr>
            <p:ph type="title"/>
          </p:nvPr>
        </p:nvSpPr>
        <p:spPr/>
        <p:txBody>
          <a:bodyPr/>
          <a:lstStyle/>
          <a:p>
            <a:r>
              <a:rPr lang="en-US"/>
              <a:t>Python Serialization</a:t>
            </a:r>
          </a:p>
        </p:txBody>
      </p:sp>
      <p:pic>
        <p:nvPicPr>
          <p:cNvPr id="5" name="Audio 4">
            <a:hlinkClick r:id="" action="ppaction://media"/>
            <a:extLst>
              <a:ext uri="{FF2B5EF4-FFF2-40B4-BE49-F238E27FC236}">
                <a16:creationId xmlns:a16="http://schemas.microsoft.com/office/drawing/2014/main" id="{801F6413-2D18-D0DC-AEC7-2BD7A47D56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025612575"/>
      </p:ext>
    </p:extLst>
  </p:cSld>
  <p:clrMapOvr>
    <a:masterClrMapping/>
  </p:clrMapOvr>
  <mc:AlternateContent xmlns:mc="http://schemas.openxmlformats.org/markup-compatibility/2006" xmlns:p14="http://schemas.microsoft.com/office/powerpoint/2010/main">
    <mc:Choice Requires="p14">
      <p:transition spd="slow" p14:dur="2000" advTm="4956"/>
    </mc:Choice>
    <mc:Fallback xmlns="">
      <p:transition spd="slow" advTm="4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a:t>Agenda</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p:txBody>
          <a:bodyPr/>
          <a:lstStyle/>
          <a:p>
            <a:pPr>
              <a:buClr>
                <a:srgbClr val="092C74"/>
              </a:buClr>
            </a:pPr>
            <a:r>
              <a:rPr lang="en-US"/>
              <a:t>What is serialization and deserialization?</a:t>
            </a:r>
          </a:p>
          <a:p>
            <a:pPr>
              <a:buClr>
                <a:srgbClr val="092C74"/>
              </a:buClr>
            </a:pPr>
            <a:r>
              <a:rPr lang="en-US"/>
              <a:t>Uses of (de)serialization.</a:t>
            </a:r>
          </a:p>
          <a:p>
            <a:pPr>
              <a:buClr>
                <a:srgbClr val="092C74"/>
              </a:buClr>
            </a:pPr>
            <a:r>
              <a:rPr lang="en-US"/>
              <a:t>Examples of (de)serialization usage.</a:t>
            </a:r>
          </a:p>
          <a:p>
            <a:pPr>
              <a:buClr>
                <a:srgbClr val="092C74"/>
              </a:buClr>
            </a:pPr>
            <a:r>
              <a:rPr lang="en-US"/>
              <a:t>How (de)serialization works:</a:t>
            </a:r>
          </a:p>
          <a:p>
            <a:pPr lvl="1"/>
            <a:r>
              <a:rPr lang="en-US"/>
              <a:t>In Python</a:t>
            </a:r>
          </a:p>
          <a:p>
            <a:pPr lvl="1"/>
            <a:r>
              <a:rPr lang="en-US"/>
              <a:t>In Java</a:t>
            </a:r>
          </a:p>
          <a:p>
            <a:pPr>
              <a:buClr>
                <a:srgbClr val="092C74"/>
              </a:buClr>
            </a:pPr>
            <a:r>
              <a:rPr lang="en-US"/>
              <a:t>Deserialization from untrusted sources and its consequences.</a:t>
            </a:r>
          </a:p>
          <a:p>
            <a:pPr>
              <a:buClr>
                <a:srgbClr val="092C74"/>
              </a:buClr>
            </a:pPr>
            <a:r>
              <a:rPr lang="en-US"/>
              <a:t>Python and Java demos.</a:t>
            </a:r>
          </a:p>
          <a:p>
            <a:pPr>
              <a:buClr>
                <a:srgbClr val="092C74"/>
              </a:buClr>
            </a:pPr>
            <a:r>
              <a:rPr lang="en-US"/>
              <a:t>Defenses</a:t>
            </a:r>
          </a:p>
        </p:txBody>
      </p:sp>
      <p:pic>
        <p:nvPicPr>
          <p:cNvPr id="12" name="Audio 11">
            <a:hlinkClick r:id="" action="ppaction://media"/>
            <a:extLst>
              <a:ext uri="{FF2B5EF4-FFF2-40B4-BE49-F238E27FC236}">
                <a16:creationId xmlns:a16="http://schemas.microsoft.com/office/drawing/2014/main" id="{C03AD4A1-C55A-24F5-6B8B-B46FFC667D0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49430931"/>
      </p:ext>
    </p:extLst>
  </p:cSld>
  <p:clrMapOvr>
    <a:masterClrMapping/>
  </p:clrMapOvr>
  <mc:AlternateContent xmlns:mc="http://schemas.openxmlformats.org/markup-compatibility/2006" xmlns:p14="http://schemas.microsoft.com/office/powerpoint/2010/main">
    <mc:Choice Requires="p14">
      <p:transition spd="slow" p14:dur="2000" advTm="28052"/>
    </mc:Choice>
    <mc:Fallback xmlns="">
      <p:transition spd="slow" advTm="28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8EDF-36DC-BAF0-11F9-0A1681647A0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7E807A8-DBC4-C545-1730-D5D5B9D7C76C}"/>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t>
            </a:r>
            <a:r>
              <a:rPr lang="en-US" sz="950" b="1">
                <a:solidFill>
                  <a:schemeClr val="accent4"/>
                </a:solidFill>
                <a:latin typeface="Consolas" panose="020B0609020204030204" pitchFamily="49" charset="0"/>
              </a:rPr>
              <a:t>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graphicFrame>
        <p:nvGraphicFramePr>
          <p:cNvPr id="8" name="Table 7">
            <a:extLst>
              <a:ext uri="{FF2B5EF4-FFF2-40B4-BE49-F238E27FC236}">
                <a16:creationId xmlns:a16="http://schemas.microsoft.com/office/drawing/2014/main" id="{2476629C-B7AF-F614-FF58-7C4FD8756BD7}"/>
              </a:ext>
            </a:extLst>
          </p:cNvPr>
          <p:cNvGraphicFramePr>
            <a:graphicFrameLocks noGrp="1"/>
          </p:cNvGraphicFramePr>
          <p:nvPr>
            <p:extLst>
              <p:ext uri="{D42A27DB-BD31-4B8C-83A1-F6EECF244321}">
                <p14:modId xmlns:p14="http://schemas.microsoft.com/office/powerpoint/2010/main" val="3798605889"/>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r>
                        <a:rPr lang="en-US" sz="1200" b="1">
                          <a:solidFill>
                            <a:schemeClr val="accent4"/>
                          </a:solidFill>
                          <a:latin typeface="Consolas" panose="020B0609020204030204" pitchFamily="49" charset="0"/>
                        </a:rPr>
                        <a:t>[1, 2, 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r>
                        <a:rPr lang="en-US" sz="1200" b="0">
                          <a:solidFill>
                            <a:schemeClr val="tx1"/>
                          </a:solidFill>
                          <a:latin typeface="Consolas" panose="020B0609020204030204" pitchFamily="49" charset="0"/>
                        </a:rPr>
                        <a:t>‘var3’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r>
                        <a:rPr lang="en-US" sz="1200" b="0">
                          <a:solidFill>
                            <a:schemeClr val="tx1"/>
                          </a:solidFill>
                          <a:latin typeface="Consolas" panose="020B0609020204030204" pitchFamily="49" charset="0"/>
                        </a:rPr>
                        <a:t>123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r>
                        <a:rPr lang="en-US" sz="1200" b="0">
                          <a:solidFill>
                            <a:schemeClr val="tx1"/>
                          </a:solidFill>
                          <a:latin typeface="Consolas" panose="020B0609020204030204" pitchFamily="49" charset="0"/>
                        </a:rPr>
                        <a:t>‘var2’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r>
                        <a:rPr lang="en-US" sz="1200" b="0">
                          <a:solidFill>
                            <a:schemeClr val="tx1"/>
                          </a:solidFill>
                          <a:latin typeface="Consolas" panose="020B0609020204030204" pitchFamily="49" charset="0"/>
                        </a:rPr>
                        <a:t>‘string’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r>
                        <a:rPr lang="en-US" sz="1200" b="0">
                          <a:solidFill>
                            <a:schemeClr val="tx1"/>
                          </a:solidFill>
                          <a:latin typeface="Consolas" panose="020B0609020204030204" pitchFamily="49" charset="0"/>
                        </a:rPr>
                        <a:t>‘var1’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r>
                        <a:rPr lang="en-US" sz="1200" b="0">
                          <a:solidFill>
                            <a:schemeClr val="tx1"/>
                          </a:solidFill>
                          <a:latin typeface="Consolas" panose="020B0609020204030204" pitchFamily="49" charset="0"/>
                        </a:rPr>
                        <a:t>MARK</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r>
                        <a:rPr lang="en-US" sz="1200" b="0">
                          <a:solidFill>
                            <a:schemeClr val="tx1"/>
                          </a:solidFill>
                          <a:latin typeface="Consolas" panose="020B0609020204030204" pitchFamily="49" charset="0"/>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0">
                          <a:solidFill>
                            <a:schemeClr val="tx1"/>
                          </a:solidFill>
                          <a:latin typeface="Consolas" panose="020B0609020204030204" pitchFamily="49" charset="0"/>
                        </a:rPr>
                        <a:t>&lt;__main__.Foo object&gt;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10" name="TextBox 9">
            <a:extLst>
              <a:ext uri="{FF2B5EF4-FFF2-40B4-BE49-F238E27FC236}">
                <a16:creationId xmlns:a16="http://schemas.microsoft.com/office/drawing/2014/main" id="{EA608C16-974C-CEA5-6C08-06985F8273BA}"/>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sp>
        <p:nvSpPr>
          <p:cNvPr id="12" name="Title 11">
            <a:extLst>
              <a:ext uri="{FF2B5EF4-FFF2-40B4-BE49-F238E27FC236}">
                <a16:creationId xmlns:a16="http://schemas.microsoft.com/office/drawing/2014/main" id="{9BB5E695-1CF0-7857-0862-2FB7C10381AA}"/>
              </a:ext>
            </a:extLst>
          </p:cNvPr>
          <p:cNvSpPr>
            <a:spLocks noGrp="1"/>
          </p:cNvSpPr>
          <p:nvPr>
            <p:ph type="title"/>
          </p:nvPr>
        </p:nvSpPr>
        <p:spPr/>
        <p:txBody>
          <a:bodyPr/>
          <a:lstStyle/>
          <a:p>
            <a:r>
              <a:rPr lang="en-US"/>
              <a:t>Python Serialization</a:t>
            </a:r>
          </a:p>
        </p:txBody>
      </p:sp>
      <p:pic>
        <p:nvPicPr>
          <p:cNvPr id="5" name="Audio 4">
            <a:hlinkClick r:id="" action="ppaction://media"/>
            <a:extLst>
              <a:ext uri="{FF2B5EF4-FFF2-40B4-BE49-F238E27FC236}">
                <a16:creationId xmlns:a16="http://schemas.microsoft.com/office/drawing/2014/main" id="{166305FF-1936-41BA-FE89-119EC59D3AE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3216562"/>
      </p:ext>
    </p:extLst>
  </p:cSld>
  <p:clrMapOvr>
    <a:masterClrMapping/>
  </p:clrMapOvr>
  <mc:AlternateContent xmlns:mc="http://schemas.openxmlformats.org/markup-compatibility/2006" xmlns:p14="http://schemas.microsoft.com/office/powerpoint/2010/main">
    <mc:Choice Requires="p14">
      <p:transition spd="slow" p14:dur="2000" advTm="16326"/>
    </mc:Choice>
    <mc:Fallback xmlns="">
      <p:transition spd="slow" advTm="16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0DF61-82F3-4BDF-B1D9-5ABBAE6FB29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32EB2BB-C110-016B-4965-BC6B234E54D5}"/>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a:t>
            </a:r>
            <a:r>
              <a:rPr lang="en-US" sz="950" b="1">
                <a:solidFill>
                  <a:schemeClr val="accent4"/>
                </a:solidFill>
                <a:latin typeface="Consolas" panose="020B0609020204030204" pitchFamily="49" charset="0"/>
              </a:rPr>
              <a:t>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graphicFrame>
        <p:nvGraphicFramePr>
          <p:cNvPr id="8" name="Table 7">
            <a:extLst>
              <a:ext uri="{FF2B5EF4-FFF2-40B4-BE49-F238E27FC236}">
                <a16:creationId xmlns:a16="http://schemas.microsoft.com/office/drawing/2014/main" id="{1B80EB5A-05F5-CAB4-C44F-20E8AE080EAC}"/>
              </a:ext>
            </a:extLst>
          </p:cNvPr>
          <p:cNvGraphicFramePr>
            <a:graphicFrameLocks noGrp="1"/>
          </p:cNvGraphicFramePr>
          <p:nvPr>
            <p:extLst>
              <p:ext uri="{D42A27DB-BD31-4B8C-83A1-F6EECF244321}">
                <p14:modId xmlns:p14="http://schemas.microsoft.com/office/powerpoint/2010/main" val="3957391068"/>
              </p:ext>
            </p:extLst>
          </p:nvPr>
        </p:nvGraphicFramePr>
        <p:xfrm>
          <a:off x="5776647" y="1177289"/>
          <a:ext cx="2895600" cy="3567518"/>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57818">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57818">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6484740"/>
                  </a:ext>
                </a:extLst>
              </a:tr>
              <a:tr h="257818">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57818">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57818">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57818">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57818">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57818">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57818">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57818">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57818">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456352">
                <a:tc>
                  <a:txBody>
                    <a:bodyPr/>
                    <a:lstStyle/>
                    <a:p>
                      <a:r>
                        <a:rPr lang="en-US" sz="1200" b="1">
                          <a:solidFill>
                            <a:schemeClr val="accent4"/>
                          </a:solidFill>
                          <a:latin typeface="Consolas" panose="020B0609020204030204" pitchFamily="49" charset="0"/>
                        </a:rPr>
                        <a:t>{‘var1’: ‘string’, ‘var2’: 123, ‘var3’: [1, 2, 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73811">
                <a:tc>
                  <a:txBody>
                    <a:bodyPr/>
                    <a:lstStyle/>
                    <a:p>
                      <a:r>
                        <a:rPr lang="en-US" sz="1200" b="0">
                          <a:solidFill>
                            <a:schemeClr val="tx1"/>
                          </a:solidFill>
                          <a:latin typeface="Consolas" panose="020B0609020204030204" pitchFamily="49" charset="0"/>
                        </a:rPr>
                        <a:t>&lt;__main__.Foo object&gt;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10" name="TextBox 9">
            <a:extLst>
              <a:ext uri="{FF2B5EF4-FFF2-40B4-BE49-F238E27FC236}">
                <a16:creationId xmlns:a16="http://schemas.microsoft.com/office/drawing/2014/main" id="{05CA7AFD-6E02-F7B0-4067-EF6EFBEF8D9D}"/>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sp>
        <p:nvSpPr>
          <p:cNvPr id="12" name="Title 11">
            <a:extLst>
              <a:ext uri="{FF2B5EF4-FFF2-40B4-BE49-F238E27FC236}">
                <a16:creationId xmlns:a16="http://schemas.microsoft.com/office/drawing/2014/main" id="{DB9B2C6F-52E4-50E2-A522-2F0CE4A70A3B}"/>
              </a:ext>
            </a:extLst>
          </p:cNvPr>
          <p:cNvSpPr>
            <a:spLocks noGrp="1"/>
          </p:cNvSpPr>
          <p:nvPr>
            <p:ph type="title"/>
          </p:nvPr>
        </p:nvSpPr>
        <p:spPr/>
        <p:txBody>
          <a:bodyPr/>
          <a:lstStyle/>
          <a:p>
            <a:r>
              <a:rPr lang="en-US"/>
              <a:t>Python Serialization</a:t>
            </a:r>
          </a:p>
        </p:txBody>
      </p:sp>
      <p:pic>
        <p:nvPicPr>
          <p:cNvPr id="5" name="Audio 4">
            <a:hlinkClick r:id="" action="ppaction://media"/>
            <a:extLst>
              <a:ext uri="{FF2B5EF4-FFF2-40B4-BE49-F238E27FC236}">
                <a16:creationId xmlns:a16="http://schemas.microsoft.com/office/drawing/2014/main" id="{FBAAD571-E230-C430-BC8F-084CD2DE3B7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4538950"/>
      </p:ext>
    </p:extLst>
  </p:cSld>
  <p:clrMapOvr>
    <a:masterClrMapping/>
  </p:clrMapOvr>
  <mc:AlternateContent xmlns:mc="http://schemas.openxmlformats.org/markup-compatibility/2006" xmlns:p14="http://schemas.microsoft.com/office/powerpoint/2010/main">
    <mc:Choice Requires="p14">
      <p:transition spd="slow" p14:dur="2000" advTm="15607"/>
    </mc:Choice>
    <mc:Fallback xmlns="">
      <p:transition spd="slow" advTm="15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9B374-D80C-F7D0-A623-F622424529A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9F7DB29-6BE2-E74D-AFE6-660A8158F22D}"/>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a:t>
            </a:r>
            <a:r>
              <a:rPr lang="en-US" sz="950" b="1">
                <a:solidFill>
                  <a:schemeClr val="accent4"/>
                </a:solidFill>
                <a:latin typeface="Consolas" panose="020B0609020204030204" pitchFamily="49" charset="0"/>
              </a:rPr>
              <a:t>BUILD</a:t>
            </a:r>
          </a:p>
          <a:p>
            <a:r>
              <a:rPr lang="en-US" sz="950">
                <a:latin typeface="Consolas" panose="020B0609020204030204" pitchFamily="49" charset="0"/>
              </a:rPr>
              <a:t>   70: .    STOP</a:t>
            </a:r>
          </a:p>
        </p:txBody>
      </p:sp>
      <p:graphicFrame>
        <p:nvGraphicFramePr>
          <p:cNvPr id="8" name="Table 7">
            <a:extLst>
              <a:ext uri="{FF2B5EF4-FFF2-40B4-BE49-F238E27FC236}">
                <a16:creationId xmlns:a16="http://schemas.microsoft.com/office/drawing/2014/main" id="{4BBE8144-77A0-1DB5-7B52-B80F4A1AAED5}"/>
              </a:ext>
            </a:extLst>
          </p:cNvPr>
          <p:cNvGraphicFramePr>
            <a:graphicFrameLocks noGrp="1"/>
          </p:cNvGraphicFramePr>
          <p:nvPr>
            <p:extLst>
              <p:ext uri="{D42A27DB-BD31-4B8C-83A1-F6EECF244321}">
                <p14:modId xmlns:p14="http://schemas.microsoft.com/office/powerpoint/2010/main" val="4184952625"/>
              </p:ext>
            </p:extLst>
          </p:nvPr>
        </p:nvGraphicFramePr>
        <p:xfrm>
          <a:off x="5776647" y="1177289"/>
          <a:ext cx="2895600" cy="35664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28625">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28625">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6484740"/>
                  </a:ext>
                </a:extLst>
              </a:tr>
              <a:tr h="228625">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28625">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28625">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28625">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28625">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28625">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28625">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28625">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28625">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28625">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822661">
                <a:tc>
                  <a:txBody>
                    <a:bodyPr/>
                    <a:lstStyle/>
                    <a:p>
                      <a:r>
                        <a:rPr lang="en-US" sz="1200" b="1">
                          <a:solidFill>
                            <a:schemeClr val="accent4"/>
                          </a:solidFill>
                          <a:latin typeface="Consolas" panose="020B0609020204030204" pitchFamily="49" charset="0"/>
                        </a:rPr>
                        <a:t>&lt;__main__.Foo object&gt;</a:t>
                      </a:r>
                    </a:p>
                    <a:p>
                      <a:r>
                        <a:rPr lang="en-US" sz="1200" b="1">
                          <a:solidFill>
                            <a:schemeClr val="accent4"/>
                          </a:solidFill>
                          <a:latin typeface="Consolas" panose="020B0609020204030204" pitchFamily="49" charset="0"/>
                        </a:rPr>
                        <a:t>   .var1 = ‘string’</a:t>
                      </a:r>
                    </a:p>
                    <a:p>
                      <a:r>
                        <a:rPr lang="en-US" sz="1200" b="1">
                          <a:solidFill>
                            <a:schemeClr val="accent4"/>
                          </a:solidFill>
                          <a:latin typeface="Consolas" panose="020B0609020204030204" pitchFamily="49" charset="0"/>
                        </a:rPr>
                        <a:t>   .var2 = 123</a:t>
                      </a:r>
                    </a:p>
                    <a:p>
                      <a:r>
                        <a:rPr lang="en-US" sz="1200" b="1">
                          <a:solidFill>
                            <a:schemeClr val="accent4"/>
                          </a:solidFill>
                          <a:latin typeface="Consolas" panose="020B0609020204030204" pitchFamily="49" charset="0"/>
                        </a:rPr>
                        <a:t>   .var3 = [1, 2, 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10" name="TextBox 9">
            <a:extLst>
              <a:ext uri="{FF2B5EF4-FFF2-40B4-BE49-F238E27FC236}">
                <a16:creationId xmlns:a16="http://schemas.microsoft.com/office/drawing/2014/main" id="{10F74683-65F9-3749-187F-25607F7E8FCA}"/>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sp>
        <p:nvSpPr>
          <p:cNvPr id="12" name="Title 11">
            <a:extLst>
              <a:ext uri="{FF2B5EF4-FFF2-40B4-BE49-F238E27FC236}">
                <a16:creationId xmlns:a16="http://schemas.microsoft.com/office/drawing/2014/main" id="{EA0D3838-9261-4BAC-3E4C-DBB733787E52}"/>
              </a:ext>
            </a:extLst>
          </p:cNvPr>
          <p:cNvSpPr>
            <a:spLocks noGrp="1"/>
          </p:cNvSpPr>
          <p:nvPr>
            <p:ph type="title"/>
          </p:nvPr>
        </p:nvSpPr>
        <p:spPr/>
        <p:txBody>
          <a:bodyPr/>
          <a:lstStyle/>
          <a:p>
            <a:r>
              <a:rPr lang="en-US"/>
              <a:t>Python Serialization</a:t>
            </a:r>
          </a:p>
        </p:txBody>
      </p:sp>
      <p:pic>
        <p:nvPicPr>
          <p:cNvPr id="5" name="Audio 4">
            <a:hlinkClick r:id="" action="ppaction://media"/>
            <a:extLst>
              <a:ext uri="{FF2B5EF4-FFF2-40B4-BE49-F238E27FC236}">
                <a16:creationId xmlns:a16="http://schemas.microsoft.com/office/drawing/2014/main" id="{B79565DC-00AB-E215-8714-B7552BA0AF9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162619499"/>
      </p:ext>
    </p:extLst>
  </p:cSld>
  <p:clrMapOvr>
    <a:masterClrMapping/>
  </p:clrMapOvr>
  <mc:AlternateContent xmlns:mc="http://schemas.openxmlformats.org/markup-compatibility/2006" xmlns:p14="http://schemas.microsoft.com/office/powerpoint/2010/main">
    <mc:Choice Requires="p14">
      <p:transition spd="slow" p14:dur="2000" advTm="13783"/>
    </mc:Choice>
    <mc:Fallback xmlns="">
      <p:transition spd="slow" advTm="13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55BE-E828-E2AF-1393-D0CCB7EDECC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F48E659-BCDB-76BE-8811-25067E87CE98}"/>
              </a:ext>
            </a:extLst>
          </p:cNvPr>
          <p:cNvSpPr txBox="1"/>
          <p:nvPr/>
        </p:nvSpPr>
        <p:spPr>
          <a:xfrm>
            <a:off x="471753" y="1177291"/>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a:t>
            </a:r>
            <a:r>
              <a:rPr lang="en-US" sz="950" b="1">
                <a:solidFill>
                  <a:schemeClr val="accent4"/>
                </a:solidFill>
                <a:latin typeface="Consolas" panose="020B0609020204030204" pitchFamily="49" charset="0"/>
              </a:rPr>
              <a:t>STOP</a:t>
            </a:r>
          </a:p>
        </p:txBody>
      </p:sp>
      <p:graphicFrame>
        <p:nvGraphicFramePr>
          <p:cNvPr id="8" name="Table 7">
            <a:extLst>
              <a:ext uri="{FF2B5EF4-FFF2-40B4-BE49-F238E27FC236}">
                <a16:creationId xmlns:a16="http://schemas.microsoft.com/office/drawing/2014/main" id="{0B95BB45-735C-3CB5-AF1C-C90F435346FA}"/>
              </a:ext>
            </a:extLst>
          </p:cNvPr>
          <p:cNvGraphicFramePr>
            <a:graphicFrameLocks noGrp="1"/>
          </p:cNvGraphicFramePr>
          <p:nvPr>
            <p:extLst>
              <p:ext uri="{D42A27DB-BD31-4B8C-83A1-F6EECF244321}">
                <p14:modId xmlns:p14="http://schemas.microsoft.com/office/powerpoint/2010/main" val="1953021229"/>
              </p:ext>
            </p:extLst>
          </p:nvPr>
        </p:nvGraphicFramePr>
        <p:xfrm>
          <a:off x="5776647" y="1177289"/>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74320">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74320">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6484740"/>
                  </a:ext>
                </a:extLst>
              </a:tr>
              <a:tr h="274320">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74320">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74320">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74320">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74320">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74320">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74320">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74320">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74320">
                <a:tc>
                  <a:txBody>
                    <a:bodyPr/>
                    <a:lstStyle/>
                    <a:p>
                      <a:endParaRPr lang="en-US" sz="1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74320">
                <a:tc>
                  <a:txBody>
                    <a:bodyPr/>
                    <a:lstStyle/>
                    <a:p>
                      <a:endParaRPr lang="en-US" sz="1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74320">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10" name="TextBox 9">
            <a:extLst>
              <a:ext uri="{FF2B5EF4-FFF2-40B4-BE49-F238E27FC236}">
                <a16:creationId xmlns:a16="http://schemas.microsoft.com/office/drawing/2014/main" id="{41D8D57E-59F3-CDB4-99CC-44FD17F0EE29}"/>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sp>
        <p:nvSpPr>
          <p:cNvPr id="12" name="Title 11">
            <a:extLst>
              <a:ext uri="{FF2B5EF4-FFF2-40B4-BE49-F238E27FC236}">
                <a16:creationId xmlns:a16="http://schemas.microsoft.com/office/drawing/2014/main" id="{A22A9B22-A2E3-B83A-90C5-98D7BF1CE717}"/>
              </a:ext>
            </a:extLst>
          </p:cNvPr>
          <p:cNvSpPr>
            <a:spLocks noGrp="1"/>
          </p:cNvSpPr>
          <p:nvPr>
            <p:ph type="title"/>
          </p:nvPr>
        </p:nvSpPr>
        <p:spPr/>
        <p:txBody>
          <a:bodyPr/>
          <a:lstStyle/>
          <a:p>
            <a:r>
              <a:rPr lang="en-US"/>
              <a:t>Python Serialization</a:t>
            </a:r>
          </a:p>
        </p:txBody>
      </p:sp>
      <p:pic>
        <p:nvPicPr>
          <p:cNvPr id="5" name="Picture 4">
            <a:extLst>
              <a:ext uri="{FF2B5EF4-FFF2-40B4-BE49-F238E27FC236}">
                <a16:creationId xmlns:a16="http://schemas.microsoft.com/office/drawing/2014/main" id="{9DAAD031-0209-EF8E-E59A-157BE7684343}"/>
              </a:ext>
            </a:extLst>
          </p:cNvPr>
          <p:cNvPicPr>
            <a:picLocks noChangeAspect="1"/>
          </p:cNvPicPr>
          <p:nvPr/>
        </p:nvPicPr>
        <p:blipFill>
          <a:blip r:embed="rId4"/>
          <a:srcRect l="2635" r="-51060" b="4933"/>
          <a:stretch/>
        </p:blipFill>
        <p:spPr>
          <a:xfrm>
            <a:off x="4041254" y="3784962"/>
            <a:ext cx="2895600" cy="828795"/>
          </a:xfrm>
          <a:prstGeom prst="rect">
            <a:avLst/>
          </a:prstGeom>
          <a:solidFill>
            <a:schemeClr val="bg1"/>
          </a:solidFill>
          <a:ln>
            <a:solidFill>
              <a:schemeClr val="tx1"/>
            </a:solidFill>
          </a:ln>
        </p:spPr>
      </p:pic>
      <p:pic>
        <p:nvPicPr>
          <p:cNvPr id="6" name="Audio 5">
            <a:hlinkClick r:id="" action="ppaction://media"/>
            <a:extLst>
              <a:ext uri="{FF2B5EF4-FFF2-40B4-BE49-F238E27FC236}">
                <a16:creationId xmlns:a16="http://schemas.microsoft.com/office/drawing/2014/main" id="{E2D91B5B-1855-2C1A-4E94-F793B11C581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374330221"/>
      </p:ext>
    </p:extLst>
  </p:cSld>
  <p:clrMapOvr>
    <a:masterClrMapping/>
  </p:clrMapOvr>
  <mc:AlternateContent xmlns:mc="http://schemas.openxmlformats.org/markup-compatibility/2006" xmlns:p14="http://schemas.microsoft.com/office/powerpoint/2010/main">
    <mc:Choice Requires="p14">
      <p:transition spd="slow" p14:dur="2000" advTm="14568"/>
    </mc:Choice>
    <mc:Fallback xmlns="">
      <p:transition spd="slow" advTm="14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036E6-C39B-B936-5DDA-8E07C36EA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DC92AE-6512-0DF4-0C4A-F584581D80CC}"/>
              </a:ext>
            </a:extLst>
          </p:cNvPr>
          <p:cNvSpPr>
            <a:spLocks noGrp="1"/>
          </p:cNvSpPr>
          <p:nvPr>
            <p:ph type="title"/>
          </p:nvPr>
        </p:nvSpPr>
        <p:spPr/>
        <p:txBody>
          <a:bodyPr/>
          <a:lstStyle/>
          <a:p>
            <a:r>
              <a:rPr lang="en-US"/>
              <a:t>Python Serialization</a:t>
            </a:r>
          </a:p>
        </p:txBody>
      </p:sp>
      <p:sp>
        <p:nvSpPr>
          <p:cNvPr id="6" name="Text Placeholder 5">
            <a:extLst>
              <a:ext uri="{FF2B5EF4-FFF2-40B4-BE49-F238E27FC236}">
                <a16:creationId xmlns:a16="http://schemas.microsoft.com/office/drawing/2014/main" id="{59B9FAD9-4449-5E43-597E-2D46AB57E861}"/>
              </a:ext>
            </a:extLst>
          </p:cNvPr>
          <p:cNvSpPr>
            <a:spLocks noGrp="1"/>
          </p:cNvSpPr>
          <p:nvPr>
            <p:ph type="body" sz="quarter" idx="16"/>
          </p:nvPr>
        </p:nvSpPr>
        <p:spPr/>
        <p:txBody>
          <a:bodyPr/>
          <a:lstStyle/>
          <a:p>
            <a:pPr>
              <a:buClr>
                <a:srgbClr val="092C74"/>
              </a:buClr>
            </a:pPr>
            <a:r>
              <a:rPr lang="en-US" b="1">
                <a:solidFill>
                  <a:schemeClr val="accent4"/>
                </a:solidFill>
              </a:rPr>
              <a:t>Not every Python object is </a:t>
            </a:r>
            <a:r>
              <a:rPr lang="en-US" b="1" err="1">
                <a:solidFill>
                  <a:schemeClr val="accent4"/>
                </a:solidFill>
              </a:rPr>
              <a:t>picklable</a:t>
            </a:r>
            <a:r>
              <a:rPr lang="en-US" b="1">
                <a:solidFill>
                  <a:schemeClr val="accent4"/>
                </a:solidFill>
              </a:rPr>
              <a:t>!</a:t>
            </a:r>
          </a:p>
          <a:p>
            <a:pPr>
              <a:buClr>
                <a:srgbClr val="092C74"/>
              </a:buClr>
            </a:pPr>
            <a:r>
              <a:rPr lang="en-US"/>
              <a:t>Doesn’t make sense to pickle stateful objects, such as…</a:t>
            </a:r>
          </a:p>
          <a:p>
            <a:pPr lvl="1"/>
            <a:r>
              <a:rPr lang="en-US"/>
              <a:t>File objects</a:t>
            </a:r>
          </a:p>
          <a:p>
            <a:pPr lvl="1"/>
            <a:r>
              <a:rPr lang="en-US"/>
              <a:t>Sockets</a:t>
            </a:r>
          </a:p>
          <a:p>
            <a:pPr lvl="1"/>
            <a:r>
              <a:rPr lang="en-US"/>
              <a:t>Database Connections</a:t>
            </a:r>
          </a:p>
          <a:p>
            <a:endParaRPr lang="en-US"/>
          </a:p>
          <a:p>
            <a:r>
              <a:rPr lang="en-US"/>
              <a:t>Defining the </a:t>
            </a:r>
            <a:r>
              <a:rPr lang="en-US">
                <a:solidFill>
                  <a:schemeClr val="accent1"/>
                </a:solidFill>
                <a:latin typeface="Consolas" panose="020B0609020204030204" pitchFamily="49" charset="0"/>
              </a:rPr>
              <a:t>__reduce__</a:t>
            </a:r>
            <a:r>
              <a:rPr lang="en-US"/>
              <a:t> method tells pickle how to re-create an object</a:t>
            </a:r>
          </a:p>
        </p:txBody>
      </p:sp>
      <p:pic>
        <p:nvPicPr>
          <p:cNvPr id="8" name="Audio 7">
            <a:hlinkClick r:id="" action="ppaction://media"/>
            <a:extLst>
              <a:ext uri="{FF2B5EF4-FFF2-40B4-BE49-F238E27FC236}">
                <a16:creationId xmlns:a16="http://schemas.microsoft.com/office/drawing/2014/main" id="{1967A52B-A40B-25E4-976E-435C210548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70987036"/>
      </p:ext>
    </p:extLst>
  </p:cSld>
  <p:clrMapOvr>
    <a:masterClrMapping/>
  </p:clrMapOvr>
  <mc:AlternateContent xmlns:mc="http://schemas.openxmlformats.org/markup-compatibility/2006" xmlns:p14="http://schemas.microsoft.com/office/powerpoint/2010/main">
    <mc:Choice Requires="p14">
      <p:transition spd="slow" p14:dur="2000" advTm="58161"/>
    </mc:Choice>
    <mc:Fallback xmlns="">
      <p:transition spd="slow" advTm="58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65F6-692B-EDD0-2F61-315436D132C8}"/>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69D668A9-0CA4-B8AD-0087-F836B73881B9}"/>
              </a:ext>
            </a:extLst>
          </p:cNvPr>
          <p:cNvPicPr>
            <a:picLocks noChangeAspect="1"/>
          </p:cNvPicPr>
          <p:nvPr/>
        </p:nvPicPr>
        <p:blipFill>
          <a:blip r:embed="rId6"/>
          <a:stretch>
            <a:fillRect/>
          </a:stretch>
        </p:blipFill>
        <p:spPr>
          <a:xfrm>
            <a:off x="1531731" y="1297464"/>
            <a:ext cx="6080538" cy="3123108"/>
          </a:xfrm>
          <a:prstGeom prst="rect">
            <a:avLst/>
          </a:prstGeom>
        </p:spPr>
      </p:pic>
      <p:sp>
        <p:nvSpPr>
          <p:cNvPr id="2" name="Title 1">
            <a:extLst>
              <a:ext uri="{FF2B5EF4-FFF2-40B4-BE49-F238E27FC236}">
                <a16:creationId xmlns:a16="http://schemas.microsoft.com/office/drawing/2014/main" id="{CD9ED031-8A9A-139B-FAEE-1B2781C68C62}"/>
              </a:ext>
            </a:extLst>
          </p:cNvPr>
          <p:cNvSpPr>
            <a:spLocks noGrp="1"/>
          </p:cNvSpPr>
          <p:nvPr>
            <p:ph type="title"/>
          </p:nvPr>
        </p:nvSpPr>
        <p:spPr/>
        <p:txBody>
          <a:bodyPr/>
          <a:lstStyle/>
          <a:p>
            <a:r>
              <a:rPr lang="en-US"/>
              <a:t>Python Serialization</a:t>
            </a:r>
          </a:p>
        </p:txBody>
      </p:sp>
      <p:pic>
        <p:nvPicPr>
          <p:cNvPr id="4" name="Picture 3">
            <a:extLst>
              <a:ext uri="{FF2B5EF4-FFF2-40B4-BE49-F238E27FC236}">
                <a16:creationId xmlns:a16="http://schemas.microsoft.com/office/drawing/2014/main" id="{DA9E2E61-556C-5F4F-2B9A-193088EB41F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Lst>
          </a:blip>
          <a:stretch>
            <a:fillRect/>
          </a:stretch>
        </p:blipFill>
        <p:spPr>
          <a:xfrm>
            <a:off x="1534549" y="1297464"/>
            <a:ext cx="6080538" cy="3123108"/>
          </a:xfrm>
          <a:prstGeom prst="rect">
            <a:avLst/>
          </a:prstGeom>
        </p:spPr>
      </p:pic>
      <p:sp>
        <p:nvSpPr>
          <p:cNvPr id="8" name="TextBox 7">
            <a:extLst>
              <a:ext uri="{FF2B5EF4-FFF2-40B4-BE49-F238E27FC236}">
                <a16:creationId xmlns:a16="http://schemas.microsoft.com/office/drawing/2014/main" id="{3780441C-A63B-74CC-A29F-C3B9106E56C3}"/>
              </a:ext>
            </a:extLst>
          </p:cNvPr>
          <p:cNvSpPr txBox="1"/>
          <p:nvPr/>
        </p:nvSpPr>
        <p:spPr>
          <a:xfrm>
            <a:off x="1534549" y="4420572"/>
            <a:ext cx="6080538" cy="276999"/>
          </a:xfrm>
          <a:prstGeom prst="rect">
            <a:avLst/>
          </a:prstGeom>
          <a:noFill/>
        </p:spPr>
        <p:txBody>
          <a:bodyPr wrap="square">
            <a:spAutoFit/>
          </a:bodyPr>
          <a:lstStyle/>
          <a:p>
            <a:pPr algn="r"/>
            <a:r>
              <a:rPr lang="en-US" sz="1200" i="0" err="1">
                <a:solidFill>
                  <a:srgbClr val="0C0D0E"/>
                </a:solidFill>
                <a:effectLst/>
                <a:latin typeface="+mj-lt"/>
              </a:rPr>
              <a:t>VooDooNOFX</a:t>
            </a:r>
            <a:r>
              <a:rPr lang="en-US" sz="1200" i="0">
                <a:solidFill>
                  <a:srgbClr val="0C0D0E"/>
                </a:solidFill>
                <a:effectLst/>
                <a:latin typeface="+mj-lt"/>
              </a:rPr>
              <a:t> (Stack Overflow, 2013)</a:t>
            </a:r>
            <a:endParaRPr lang="en-US" sz="1200">
              <a:latin typeface="+mj-lt"/>
            </a:endParaRPr>
          </a:p>
        </p:txBody>
      </p:sp>
      <p:pic>
        <p:nvPicPr>
          <p:cNvPr id="14" name="Picture 13">
            <a:extLst>
              <a:ext uri="{FF2B5EF4-FFF2-40B4-BE49-F238E27FC236}">
                <a16:creationId xmlns:a16="http://schemas.microsoft.com/office/drawing/2014/main" id="{067E4820-2B23-8863-07B3-9A48C90279FE}"/>
              </a:ext>
            </a:extLst>
          </p:cNvPr>
          <p:cNvPicPr>
            <a:picLocks noChangeAspect="1"/>
          </p:cNvPicPr>
          <p:nvPr/>
        </p:nvPicPr>
        <p:blipFill>
          <a:blip r:embed="rId6"/>
          <a:srcRect l="20537" t="60138" r="62323" b="33722"/>
          <a:stretch/>
        </p:blipFill>
        <p:spPr>
          <a:xfrm>
            <a:off x="2777613" y="3175820"/>
            <a:ext cx="1042219" cy="191729"/>
          </a:xfrm>
          <a:prstGeom prst="rect">
            <a:avLst/>
          </a:prstGeom>
        </p:spPr>
      </p:pic>
      <p:pic>
        <p:nvPicPr>
          <p:cNvPr id="15" name="Picture 14">
            <a:extLst>
              <a:ext uri="{FF2B5EF4-FFF2-40B4-BE49-F238E27FC236}">
                <a16:creationId xmlns:a16="http://schemas.microsoft.com/office/drawing/2014/main" id="{A1FA379C-283B-2029-8F4A-8493A4CA5F01}"/>
              </a:ext>
            </a:extLst>
          </p:cNvPr>
          <p:cNvPicPr>
            <a:picLocks noChangeAspect="1"/>
          </p:cNvPicPr>
          <p:nvPr/>
        </p:nvPicPr>
        <p:blipFill>
          <a:blip r:embed="rId6"/>
          <a:srcRect l="10753" t="38893" r="8397" b="54968"/>
          <a:stretch/>
        </p:blipFill>
        <p:spPr>
          <a:xfrm>
            <a:off x="2182761" y="2512142"/>
            <a:ext cx="4916129" cy="191729"/>
          </a:xfrm>
          <a:prstGeom prst="rect">
            <a:avLst/>
          </a:prstGeom>
        </p:spPr>
      </p:pic>
      <p:pic>
        <p:nvPicPr>
          <p:cNvPr id="16" name="Picture 15">
            <a:extLst>
              <a:ext uri="{FF2B5EF4-FFF2-40B4-BE49-F238E27FC236}">
                <a16:creationId xmlns:a16="http://schemas.microsoft.com/office/drawing/2014/main" id="{F895B704-BAFD-C9DD-C094-C69E23E077A4}"/>
              </a:ext>
            </a:extLst>
          </p:cNvPr>
          <p:cNvPicPr>
            <a:picLocks noChangeAspect="1"/>
          </p:cNvPicPr>
          <p:nvPr/>
        </p:nvPicPr>
        <p:blipFill>
          <a:blip r:embed="rId6"/>
          <a:srcRect l="39535" t="60144" r="26588" b="33716"/>
          <a:stretch/>
        </p:blipFill>
        <p:spPr>
          <a:xfrm>
            <a:off x="3932903" y="3175820"/>
            <a:ext cx="2059858" cy="191729"/>
          </a:xfrm>
          <a:prstGeom prst="rect">
            <a:avLst/>
          </a:prstGeom>
        </p:spPr>
      </p:pic>
      <p:pic>
        <p:nvPicPr>
          <p:cNvPr id="17" name="Picture 16">
            <a:extLst>
              <a:ext uri="{FF2B5EF4-FFF2-40B4-BE49-F238E27FC236}">
                <a16:creationId xmlns:a16="http://schemas.microsoft.com/office/drawing/2014/main" id="{45DB2CB5-6A2C-F163-C0DB-4E3AF54D5161}"/>
              </a:ext>
            </a:extLst>
          </p:cNvPr>
          <p:cNvPicPr>
            <a:picLocks noChangeAspect="1"/>
          </p:cNvPicPr>
          <p:nvPr/>
        </p:nvPicPr>
        <p:blipFill>
          <a:blip r:embed="rId6"/>
          <a:srcRect l="6502" t="18025" r="8443" b="54967"/>
          <a:stretch/>
        </p:blipFill>
        <p:spPr>
          <a:xfrm>
            <a:off x="1927122" y="1860367"/>
            <a:ext cx="5171767" cy="843503"/>
          </a:xfrm>
          <a:prstGeom prst="rect">
            <a:avLst/>
          </a:prstGeom>
        </p:spPr>
      </p:pic>
      <p:pic>
        <p:nvPicPr>
          <p:cNvPr id="22" name="Audio 21">
            <a:hlinkClick r:id="" action="ppaction://media"/>
            <a:extLst>
              <a:ext uri="{FF2B5EF4-FFF2-40B4-BE49-F238E27FC236}">
                <a16:creationId xmlns:a16="http://schemas.microsoft.com/office/drawing/2014/main" id="{320DBC9E-6FA4-5ABB-FC7E-E1D3D042834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637312689"/>
      </p:ext>
    </p:extLst>
  </p:cSld>
  <p:clrMapOvr>
    <a:masterClrMapping/>
  </p:clrMapOvr>
  <mc:AlternateContent xmlns:mc="http://schemas.openxmlformats.org/markup-compatibility/2006" xmlns:p14="http://schemas.microsoft.com/office/powerpoint/2010/main">
    <mc:Choice Requires="p14">
      <p:transition spd="slow" p14:dur="2000" advTm="54615"/>
    </mc:Choice>
    <mc:Fallback xmlns="">
      <p:transition spd="slow" advTm="54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2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CAB2F-DFEF-3AA3-C0D9-9357FA541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A328B-B73A-2A45-0703-6109FA8F4B19}"/>
              </a:ext>
            </a:extLst>
          </p:cNvPr>
          <p:cNvSpPr>
            <a:spLocks noGrp="1"/>
          </p:cNvSpPr>
          <p:nvPr>
            <p:ph type="title"/>
          </p:nvPr>
        </p:nvSpPr>
        <p:spPr/>
        <p:txBody>
          <a:bodyPr/>
          <a:lstStyle/>
          <a:p>
            <a:r>
              <a:rPr lang="en-US"/>
              <a:t>Python Serialization</a:t>
            </a:r>
          </a:p>
        </p:txBody>
      </p:sp>
      <p:sp>
        <p:nvSpPr>
          <p:cNvPr id="6" name="Text Placeholder 5">
            <a:extLst>
              <a:ext uri="{FF2B5EF4-FFF2-40B4-BE49-F238E27FC236}">
                <a16:creationId xmlns:a16="http://schemas.microsoft.com/office/drawing/2014/main" id="{5D924C66-0804-44E9-7327-0CEB646B2A68}"/>
              </a:ext>
            </a:extLst>
          </p:cNvPr>
          <p:cNvSpPr>
            <a:spLocks noGrp="1"/>
          </p:cNvSpPr>
          <p:nvPr>
            <p:ph type="body" sz="quarter" idx="16"/>
          </p:nvPr>
        </p:nvSpPr>
        <p:spPr/>
        <p:txBody>
          <a:bodyPr/>
          <a:lstStyle/>
          <a:p>
            <a:pPr>
              <a:buClr>
                <a:srgbClr val="092C74"/>
              </a:buClr>
            </a:pPr>
            <a:r>
              <a:rPr lang="en-US">
                <a:solidFill>
                  <a:schemeClr val="accent1"/>
                </a:solidFill>
                <a:latin typeface="Consolas" panose="020B0609020204030204" pitchFamily="49" charset="0"/>
              </a:rPr>
              <a:t>__reduce__</a:t>
            </a:r>
            <a:r>
              <a:rPr lang="en-US">
                <a:solidFill>
                  <a:schemeClr val="accent1"/>
                </a:solidFill>
              </a:rPr>
              <a:t> </a:t>
            </a:r>
            <a:r>
              <a:rPr lang="en-US"/>
              <a:t>can return </a:t>
            </a:r>
            <a:r>
              <a:rPr lang="en-US" b="1">
                <a:solidFill>
                  <a:schemeClr val="accent4"/>
                </a:solidFill>
              </a:rPr>
              <a:t>any callable </a:t>
            </a:r>
            <a:r>
              <a:rPr lang="en-US"/>
              <a:t>that Python knows about</a:t>
            </a:r>
          </a:p>
          <a:p>
            <a:pPr lvl="1"/>
            <a:r>
              <a:rPr lang="en-US">
                <a:solidFill>
                  <a:schemeClr val="accent1"/>
                </a:solidFill>
                <a:latin typeface="Consolas" panose="020B0609020204030204" pitchFamily="49" charset="0"/>
              </a:rPr>
              <a:t>exec()</a:t>
            </a:r>
            <a:r>
              <a:rPr lang="en-US"/>
              <a:t>		evaluate and run arbitrary Python code</a:t>
            </a:r>
          </a:p>
          <a:p>
            <a:endParaRPr lang="en-US"/>
          </a:p>
          <a:p>
            <a:r>
              <a:rPr lang="en-US"/>
              <a:t>Perform the following actions:</a:t>
            </a:r>
          </a:p>
          <a:p>
            <a:pPr lvl="1"/>
            <a:r>
              <a:rPr lang="en-US">
                <a:solidFill>
                  <a:schemeClr val="accent1"/>
                </a:solidFill>
                <a:latin typeface="Consolas" panose="020B0609020204030204" pitchFamily="49" charset="0"/>
              </a:rPr>
              <a:t>import </a:t>
            </a:r>
            <a:r>
              <a:rPr lang="en-US" err="1">
                <a:solidFill>
                  <a:schemeClr val="accent1"/>
                </a:solidFill>
                <a:latin typeface="Consolas" panose="020B0609020204030204" pitchFamily="49" charset="0"/>
              </a:rPr>
              <a:t>os</a:t>
            </a:r>
            <a:r>
              <a:rPr lang="en-US"/>
              <a:t>	import the OS module</a:t>
            </a:r>
          </a:p>
          <a:p>
            <a:pPr lvl="1"/>
            <a:r>
              <a:rPr lang="en-US" err="1">
                <a:solidFill>
                  <a:schemeClr val="accent1"/>
                </a:solidFill>
                <a:latin typeface="Consolas" panose="020B0609020204030204" pitchFamily="49" charset="0"/>
              </a:rPr>
              <a:t>os.system</a:t>
            </a:r>
            <a:r>
              <a:rPr lang="en-US">
                <a:solidFill>
                  <a:schemeClr val="accent1"/>
                </a:solidFill>
                <a:latin typeface="Consolas" panose="020B0609020204030204" pitchFamily="49" charset="0"/>
              </a:rPr>
              <a:t>()</a:t>
            </a:r>
            <a:r>
              <a:rPr lang="en-US"/>
              <a:t>	execute a system call</a:t>
            </a:r>
          </a:p>
        </p:txBody>
      </p:sp>
      <p:pic>
        <p:nvPicPr>
          <p:cNvPr id="4" name="Picture 3">
            <a:extLst>
              <a:ext uri="{FF2B5EF4-FFF2-40B4-BE49-F238E27FC236}">
                <a16:creationId xmlns:a16="http://schemas.microsoft.com/office/drawing/2014/main" id="{72394A16-2EA9-B648-1B03-65C49824C0D1}"/>
              </a:ext>
            </a:extLst>
          </p:cNvPr>
          <p:cNvPicPr>
            <a:picLocks noChangeAspect="1"/>
          </p:cNvPicPr>
          <p:nvPr/>
        </p:nvPicPr>
        <p:blipFill>
          <a:blip r:embed="rId5"/>
          <a:stretch>
            <a:fillRect/>
          </a:stretch>
        </p:blipFill>
        <p:spPr>
          <a:xfrm>
            <a:off x="4324350" y="3268558"/>
            <a:ext cx="4362450" cy="1309792"/>
          </a:xfrm>
          <a:prstGeom prst="rect">
            <a:avLst/>
          </a:prstGeom>
        </p:spPr>
      </p:pic>
      <p:sp>
        <p:nvSpPr>
          <p:cNvPr id="5" name="TextBox 4">
            <a:extLst>
              <a:ext uri="{FF2B5EF4-FFF2-40B4-BE49-F238E27FC236}">
                <a16:creationId xmlns:a16="http://schemas.microsoft.com/office/drawing/2014/main" id="{4218B43F-CD63-42D1-B165-7933092D4655}"/>
              </a:ext>
            </a:extLst>
          </p:cNvPr>
          <p:cNvSpPr txBox="1"/>
          <p:nvPr/>
        </p:nvSpPr>
        <p:spPr>
          <a:xfrm>
            <a:off x="457200" y="4459900"/>
            <a:ext cx="8229600" cy="276999"/>
          </a:xfrm>
          <a:prstGeom prst="rect">
            <a:avLst/>
          </a:prstGeom>
          <a:noFill/>
        </p:spPr>
        <p:txBody>
          <a:bodyPr wrap="square">
            <a:spAutoFit/>
          </a:bodyPr>
          <a:lstStyle/>
          <a:p>
            <a:pPr algn="r"/>
            <a:r>
              <a:rPr lang="en-US" sz="1200" i="0">
                <a:effectLst/>
                <a:latin typeface="+mj-lt"/>
              </a:rPr>
              <a:t>Python 3 Documentation, 2024</a:t>
            </a:r>
            <a:endParaRPr lang="en-US" sz="1200">
              <a:latin typeface="+mj-lt"/>
            </a:endParaRPr>
          </a:p>
        </p:txBody>
      </p:sp>
      <p:pic>
        <p:nvPicPr>
          <p:cNvPr id="17" name="Audio 16">
            <a:hlinkClick r:id="" action="ppaction://media"/>
            <a:extLst>
              <a:ext uri="{FF2B5EF4-FFF2-40B4-BE49-F238E27FC236}">
                <a16:creationId xmlns:a16="http://schemas.microsoft.com/office/drawing/2014/main" id="{E14A64D6-80CB-4891-64AB-E4FA8ECA7F2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55091767"/>
      </p:ext>
    </p:extLst>
  </p:cSld>
  <p:clrMapOvr>
    <a:masterClrMapping/>
  </p:clrMapOvr>
  <mc:AlternateContent xmlns:mc="http://schemas.openxmlformats.org/markup-compatibility/2006" xmlns:p14="http://schemas.microsoft.com/office/powerpoint/2010/main">
    <mc:Choice Requires="p14">
      <p:transition spd="slow" p14:dur="2000" advTm="55986"/>
    </mc:Choice>
    <mc:Fallback xmlns="">
      <p:transition spd="slow" advTm="55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715C2-3610-828E-BAAF-14BE67E46A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B2383-C58B-2E3A-49A3-76AC6CEC10E3}"/>
              </a:ext>
            </a:extLst>
          </p:cNvPr>
          <p:cNvSpPr>
            <a:spLocks noGrp="1"/>
          </p:cNvSpPr>
          <p:nvPr>
            <p:ph type="title"/>
          </p:nvPr>
        </p:nvSpPr>
        <p:spPr/>
        <p:txBody>
          <a:bodyPr/>
          <a:lstStyle/>
          <a:p>
            <a:r>
              <a:rPr lang="en-US"/>
              <a:t>Python Serialization</a:t>
            </a:r>
          </a:p>
        </p:txBody>
      </p:sp>
      <p:pic>
        <p:nvPicPr>
          <p:cNvPr id="3" name="Pickle Demo">
            <a:hlinkClick r:id="" action="ppaction://media"/>
            <a:extLst>
              <a:ext uri="{FF2B5EF4-FFF2-40B4-BE49-F238E27FC236}">
                <a16:creationId xmlns:a16="http://schemas.microsoft.com/office/drawing/2014/main" id="{C7D20E89-7334-C392-8D2F-BDDFC351283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499"/>
          </a:xfrm>
          <a:prstGeom prst="rect">
            <a:avLst/>
          </a:prstGeom>
        </p:spPr>
      </p:pic>
      <p:pic>
        <p:nvPicPr>
          <p:cNvPr id="19" name="Audio 18">
            <a:hlinkClick r:id="" action="ppaction://media"/>
            <a:extLst>
              <a:ext uri="{FF2B5EF4-FFF2-40B4-BE49-F238E27FC236}">
                <a16:creationId xmlns:a16="http://schemas.microsoft.com/office/drawing/2014/main" id="{DF9F92D1-4D4B-7902-7CFE-21F87ED2658B}"/>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26919099"/>
      </p:ext>
    </p:extLst>
  </p:cSld>
  <p:clrMapOvr>
    <a:masterClrMapping/>
  </p:clrMapOvr>
  <mc:AlternateContent xmlns:mc="http://schemas.openxmlformats.org/markup-compatibility/2006" xmlns:p14="http://schemas.microsoft.com/office/powerpoint/2010/main">
    <mc:Choice Requires="p14">
      <p:transition spd="slow" p14:dur="2000" advTm="177867"/>
    </mc:Choice>
    <mc:Fallback xmlns="">
      <p:transition spd="slow" advTm="177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742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16" fill="hold" display="0">
                  <p:stCondLst>
                    <p:cond delay="indefinite"/>
                  </p:stCondLst>
                  <p:endCondLst>
                    <p:cond evt="onStopAudio" delay="0">
                      <p:tgtEl>
                        <p:sldTgt/>
                      </p:tgtEl>
                    </p:cond>
                  </p:endCondLst>
                </p:cTn>
                <p:tgtEl>
                  <p:spTgt spid="19"/>
                </p:tgtEl>
              </p:cMediaNode>
            </p:audio>
          </p:childTnLst>
        </p:cTn>
      </p:par>
    </p:tnLst>
  </p:timing>
  <p:extLst>
    <p:ext uri="{E180D4A7-C9FB-4DFB-919C-405C955672EB}">
      <p14:showEvtLst xmlns:p14="http://schemas.microsoft.com/office/powerpoint/2010/main">
        <p14:playEvt time="82" objId="3"/>
        <p14:stopEvt time="174355" objId="3"/>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E9025-C769-F47E-1A6A-09B00596868F}"/>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0B12B6CF-C534-79C0-0731-F1F5A83FAF07}"/>
              </a:ext>
            </a:extLst>
          </p:cNvPr>
          <p:cNvSpPr>
            <a:spLocks noGrp="1"/>
          </p:cNvSpPr>
          <p:nvPr>
            <p:ph type="title"/>
          </p:nvPr>
        </p:nvSpPr>
        <p:spPr/>
        <p:txBody>
          <a:bodyPr/>
          <a:lstStyle/>
          <a:p>
            <a:r>
              <a:rPr lang="en-US"/>
              <a:t>Python Serialization</a:t>
            </a:r>
          </a:p>
        </p:txBody>
      </p:sp>
      <p:pic>
        <p:nvPicPr>
          <p:cNvPr id="13" name="Picture 12">
            <a:extLst>
              <a:ext uri="{FF2B5EF4-FFF2-40B4-BE49-F238E27FC236}">
                <a16:creationId xmlns:a16="http://schemas.microsoft.com/office/drawing/2014/main" id="{E376BBE2-E612-3F76-3AEA-A4670C6744AF}"/>
              </a:ext>
            </a:extLst>
          </p:cNvPr>
          <p:cNvPicPr>
            <a:picLocks noChangeAspect="1"/>
          </p:cNvPicPr>
          <p:nvPr/>
        </p:nvPicPr>
        <p:blipFill>
          <a:blip r:embed="rId5"/>
          <a:srcRect b="13629"/>
          <a:stretch/>
        </p:blipFill>
        <p:spPr>
          <a:xfrm>
            <a:off x="457200" y="1390650"/>
            <a:ext cx="8229600" cy="3352800"/>
          </a:xfrm>
          <a:prstGeom prst="rect">
            <a:avLst/>
          </a:prstGeom>
        </p:spPr>
      </p:pic>
      <p:sp>
        <p:nvSpPr>
          <p:cNvPr id="10" name="TextBox 9">
            <a:extLst>
              <a:ext uri="{FF2B5EF4-FFF2-40B4-BE49-F238E27FC236}">
                <a16:creationId xmlns:a16="http://schemas.microsoft.com/office/drawing/2014/main" id="{67890008-9083-0DD7-F888-5C8BFF37934C}"/>
              </a:ext>
            </a:extLst>
          </p:cNvPr>
          <p:cNvSpPr txBox="1"/>
          <p:nvPr/>
        </p:nvSpPr>
        <p:spPr>
          <a:xfrm>
            <a:off x="457200" y="4459900"/>
            <a:ext cx="8229600" cy="276999"/>
          </a:xfrm>
          <a:prstGeom prst="rect">
            <a:avLst/>
          </a:prstGeom>
          <a:noFill/>
        </p:spPr>
        <p:txBody>
          <a:bodyPr wrap="square">
            <a:spAutoFit/>
          </a:bodyPr>
          <a:lstStyle/>
          <a:p>
            <a:pPr algn="r"/>
            <a:r>
              <a:rPr lang="en-US" sz="1200" i="0">
                <a:solidFill>
                  <a:schemeClr val="bg1"/>
                </a:solidFill>
                <a:effectLst/>
                <a:latin typeface="+mj-lt"/>
              </a:rPr>
              <a:t>Marco </a:t>
            </a:r>
            <a:r>
              <a:rPr lang="en-US" sz="1200" i="0" err="1">
                <a:solidFill>
                  <a:schemeClr val="bg1"/>
                </a:solidFill>
                <a:effectLst/>
                <a:latin typeface="+mj-lt"/>
              </a:rPr>
              <a:t>Slaviero</a:t>
            </a:r>
            <a:r>
              <a:rPr lang="en-US" sz="1200" i="0">
                <a:solidFill>
                  <a:schemeClr val="bg1"/>
                </a:solidFill>
                <a:effectLst/>
                <a:latin typeface="+mj-lt"/>
              </a:rPr>
              <a:t>, Black Hat 2011</a:t>
            </a:r>
            <a:endParaRPr lang="en-US" sz="1200">
              <a:solidFill>
                <a:schemeClr val="bg1"/>
              </a:solidFill>
              <a:latin typeface="+mj-lt"/>
            </a:endParaRPr>
          </a:p>
        </p:txBody>
      </p:sp>
      <p:pic>
        <p:nvPicPr>
          <p:cNvPr id="14" name="Picture 13">
            <a:extLst>
              <a:ext uri="{FF2B5EF4-FFF2-40B4-BE49-F238E27FC236}">
                <a16:creationId xmlns:a16="http://schemas.microsoft.com/office/drawing/2014/main" id="{CC4F18A3-7BC8-45FF-4BE2-A0CA25680713}"/>
              </a:ext>
            </a:extLst>
          </p:cNvPr>
          <p:cNvPicPr>
            <a:picLocks noChangeAspect="1"/>
          </p:cNvPicPr>
          <p:nvPr/>
        </p:nvPicPr>
        <p:blipFill>
          <a:blip r:embed="rId6"/>
          <a:stretch>
            <a:fillRect/>
          </a:stretch>
        </p:blipFill>
        <p:spPr>
          <a:xfrm>
            <a:off x="588584" y="1487631"/>
            <a:ext cx="3630752" cy="1019595"/>
          </a:xfrm>
          <a:prstGeom prst="rect">
            <a:avLst/>
          </a:prstGeom>
          <a:ln>
            <a:solidFill>
              <a:schemeClr val="bg1"/>
            </a:solidFill>
          </a:ln>
        </p:spPr>
      </p:pic>
      <p:pic>
        <p:nvPicPr>
          <p:cNvPr id="16" name="Audio 15">
            <a:hlinkClick r:id="" action="ppaction://media"/>
            <a:extLst>
              <a:ext uri="{FF2B5EF4-FFF2-40B4-BE49-F238E27FC236}">
                <a16:creationId xmlns:a16="http://schemas.microsoft.com/office/drawing/2014/main" id="{7B856B69-D894-4DF1-4A63-3C2C71FA355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10553667"/>
      </p:ext>
    </p:extLst>
  </p:cSld>
  <p:clrMapOvr>
    <a:masterClrMapping/>
  </p:clrMapOvr>
  <mc:AlternateContent xmlns:mc="http://schemas.openxmlformats.org/markup-compatibility/2006" xmlns:p14="http://schemas.microsoft.com/office/powerpoint/2010/main">
    <mc:Choice Requires="p14">
      <p:transition spd="slow" p14:dur="2000" advTm="38406"/>
    </mc:Choice>
    <mc:Fallback xmlns="">
      <p:transition spd="slow" advTm="38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15FAC-0F62-0ECD-2B98-E91A1A4FB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0EC57-35BB-7B6B-166F-983F98B2C375}"/>
              </a:ext>
            </a:extLst>
          </p:cNvPr>
          <p:cNvSpPr>
            <a:spLocks noGrp="1"/>
          </p:cNvSpPr>
          <p:nvPr>
            <p:ph type="title"/>
          </p:nvPr>
        </p:nvSpPr>
        <p:spPr/>
        <p:txBody>
          <a:bodyPr/>
          <a:lstStyle/>
          <a:p>
            <a:r>
              <a:rPr lang="en-US"/>
              <a:t>Java Serialization</a:t>
            </a:r>
          </a:p>
        </p:txBody>
      </p:sp>
      <p:pic>
        <p:nvPicPr>
          <p:cNvPr id="1028" name="Picture 4">
            <a:extLst>
              <a:ext uri="{FF2B5EF4-FFF2-40B4-BE49-F238E27FC236}">
                <a16:creationId xmlns:a16="http://schemas.microsoft.com/office/drawing/2014/main" id="{B0FFFC7F-05E7-3376-DBBF-BFC27F606A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677"/>
          <a:stretch/>
        </p:blipFill>
        <p:spPr bwMode="auto">
          <a:xfrm>
            <a:off x="852885" y="1167268"/>
            <a:ext cx="7438229" cy="3318711"/>
          </a:xfrm>
          <a:prstGeom prst="rect">
            <a:avLst/>
          </a:prstGeom>
          <a:noFill/>
          <a:extLst>
            <a:ext uri="{909E8E84-426E-40DD-AFC4-6F175D3DCCD1}">
              <a14:hiddenFill xmlns:a14="http://schemas.microsoft.com/office/drawing/2010/main">
                <a:solidFill>
                  <a:srgbClr val="FFFFFF"/>
                </a:solidFill>
              </a14:hiddenFill>
            </a:ext>
          </a:extLst>
        </p:spPr>
      </p:pic>
      <p:pic>
        <p:nvPicPr>
          <p:cNvPr id="5" name="Serialization">
            <a:hlinkClick r:id="" action="ppaction://media"/>
            <a:extLst>
              <a:ext uri="{FF2B5EF4-FFF2-40B4-BE49-F238E27FC236}">
                <a16:creationId xmlns:a16="http://schemas.microsoft.com/office/drawing/2014/main" id="{477A2A87-01DB-AABA-CDF9-FB45DC8A9C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1514" y="4485979"/>
            <a:ext cx="609600" cy="609600"/>
          </a:xfrm>
          <a:prstGeom prst="rect">
            <a:avLst/>
          </a:prstGeom>
        </p:spPr>
      </p:pic>
    </p:spTree>
    <p:extLst>
      <p:ext uri="{BB962C8B-B14F-4D97-AF65-F5344CB8AC3E}">
        <p14:creationId xmlns:p14="http://schemas.microsoft.com/office/powerpoint/2010/main" val="699168129"/>
      </p:ext>
    </p:extLst>
  </p:cSld>
  <p:clrMapOvr>
    <a:masterClrMapping/>
  </p:clrMapOvr>
  <mc:AlternateContent xmlns:mc="http://schemas.openxmlformats.org/markup-compatibility/2006" xmlns:p14="http://schemas.microsoft.com/office/powerpoint/2010/main">
    <mc:Choice Requires="p14">
      <p:transition spd="slow" p14:dur="2000" advTm="46680"/>
    </mc:Choice>
    <mc:Fallback xmlns="">
      <p:transition spd="slow" advTm="46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44904-0B21-16E8-56FE-EA1CC02EC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C655EF-3AC9-E68D-BE29-CE44A5833D1D}"/>
              </a:ext>
            </a:extLst>
          </p:cNvPr>
          <p:cNvSpPr>
            <a:spLocks noGrp="1"/>
          </p:cNvSpPr>
          <p:nvPr>
            <p:ph type="title"/>
          </p:nvPr>
        </p:nvSpPr>
        <p:spPr/>
        <p:txBody>
          <a:bodyPr/>
          <a:lstStyle/>
          <a:p>
            <a:r>
              <a:rPr lang="en-US"/>
              <a:t>What is Serialization?</a:t>
            </a:r>
          </a:p>
        </p:txBody>
      </p:sp>
      <p:sp>
        <p:nvSpPr>
          <p:cNvPr id="6" name="Text Placeholder 5">
            <a:extLst>
              <a:ext uri="{FF2B5EF4-FFF2-40B4-BE49-F238E27FC236}">
                <a16:creationId xmlns:a16="http://schemas.microsoft.com/office/drawing/2014/main" id="{6BC1FBD1-6B38-3801-7B64-DB99FC6E30DE}"/>
              </a:ext>
            </a:extLst>
          </p:cNvPr>
          <p:cNvSpPr>
            <a:spLocks noGrp="1"/>
          </p:cNvSpPr>
          <p:nvPr>
            <p:ph type="body" sz="quarter" idx="16"/>
          </p:nvPr>
        </p:nvSpPr>
        <p:spPr/>
        <p:txBody>
          <a:bodyPr/>
          <a:lstStyle/>
          <a:p>
            <a:pPr>
              <a:buClr>
                <a:srgbClr val="092C74"/>
              </a:buClr>
            </a:pPr>
            <a:r>
              <a:rPr lang="en-US"/>
              <a:t>"The process whereby an object or data structure is translated into a format suitable for transfer over a network, or storage." -MDN Web Docs</a:t>
            </a:r>
          </a:p>
          <a:p>
            <a:pPr>
              <a:buClr>
                <a:srgbClr val="092C74"/>
              </a:buClr>
            </a:pPr>
            <a:r>
              <a:rPr lang="en-US"/>
              <a:t>In other words, serialization is the conversion of some object or structure in-memory into a </a:t>
            </a:r>
            <a:r>
              <a:rPr lang="en-US" b="1">
                <a:solidFill>
                  <a:schemeClr val="accent4"/>
                </a:solidFill>
              </a:rPr>
              <a:t>format that's suitable for transfer or storage</a:t>
            </a:r>
            <a:r>
              <a:rPr lang="en-US"/>
              <a:t>.</a:t>
            </a:r>
          </a:p>
          <a:p>
            <a:pPr>
              <a:buClr>
                <a:srgbClr val="092C74"/>
              </a:buClr>
            </a:pPr>
            <a:r>
              <a:rPr lang="en-US" b="1">
                <a:solidFill>
                  <a:schemeClr val="accent4"/>
                </a:solidFill>
              </a:rPr>
              <a:t>Deserialization</a:t>
            </a:r>
            <a:r>
              <a:rPr lang="en-US"/>
              <a:t> is the reverse of serialization, taking the serialized form of an object, usually loaded from some form of I/O, and </a:t>
            </a:r>
            <a:r>
              <a:rPr lang="en-US" b="1">
                <a:solidFill>
                  <a:schemeClr val="accent4"/>
                </a:solidFill>
              </a:rPr>
              <a:t>transforming it back into an object </a:t>
            </a:r>
            <a:r>
              <a:rPr lang="en-US"/>
              <a:t>or structure in-memory.</a:t>
            </a:r>
          </a:p>
        </p:txBody>
      </p:sp>
      <p:pic>
        <p:nvPicPr>
          <p:cNvPr id="17" name="Audio 16">
            <a:hlinkClick r:id="" action="ppaction://media"/>
            <a:extLst>
              <a:ext uri="{FF2B5EF4-FFF2-40B4-BE49-F238E27FC236}">
                <a16:creationId xmlns:a16="http://schemas.microsoft.com/office/drawing/2014/main" id="{46B2BF81-237D-E1FF-DCAC-5F2EFC57A11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03751736"/>
      </p:ext>
    </p:extLst>
  </p:cSld>
  <p:clrMapOvr>
    <a:masterClrMapping/>
  </p:clrMapOvr>
  <mc:AlternateContent xmlns:mc="http://schemas.openxmlformats.org/markup-compatibility/2006" xmlns:p14="http://schemas.microsoft.com/office/powerpoint/2010/main">
    <mc:Choice Requires="p14">
      <p:transition spd="slow" p14:dur="2000" advTm="34737"/>
    </mc:Choice>
    <mc:Fallback xmlns="">
      <p:transition spd="slow" advTm="34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4975E-F8A4-CF4A-2729-7CF01745D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454EB-5630-921E-6611-7474E7FA2B79}"/>
              </a:ext>
            </a:extLst>
          </p:cNvPr>
          <p:cNvSpPr>
            <a:spLocks noGrp="1"/>
          </p:cNvSpPr>
          <p:nvPr>
            <p:ph type="title"/>
          </p:nvPr>
        </p:nvSpPr>
        <p:spPr/>
        <p:txBody>
          <a:bodyPr/>
          <a:lstStyle/>
          <a:p>
            <a:r>
              <a:rPr lang="en-US"/>
              <a:t>Java Serialization</a:t>
            </a:r>
          </a:p>
        </p:txBody>
      </p:sp>
      <p:pic>
        <p:nvPicPr>
          <p:cNvPr id="3" name="Picture 4">
            <a:extLst>
              <a:ext uri="{FF2B5EF4-FFF2-40B4-BE49-F238E27FC236}">
                <a16:creationId xmlns:a16="http://schemas.microsoft.com/office/drawing/2014/main" id="{0A92AFCA-5916-5632-FCC4-B92EB674F9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8677"/>
          <a:stretch/>
        </p:blipFill>
        <p:spPr bwMode="auto">
          <a:xfrm>
            <a:off x="852885" y="1114000"/>
            <a:ext cx="7438229" cy="3318711"/>
          </a:xfrm>
          <a:prstGeom prst="rect">
            <a:avLst/>
          </a:prstGeom>
          <a:noFill/>
          <a:extLst>
            <a:ext uri="{909E8E84-426E-40DD-AFC4-6F175D3DCCD1}">
              <a14:hiddenFill xmlns:a14="http://schemas.microsoft.com/office/drawing/2010/main">
                <a:solidFill>
                  <a:srgbClr val="FFFFFF"/>
                </a:solidFill>
              </a14:hiddenFill>
            </a:ext>
          </a:extLst>
        </p:spPr>
      </p:pic>
      <p:pic>
        <p:nvPicPr>
          <p:cNvPr id="7" name="Recorded Sound">
            <a:hlinkClick r:id="" action="ppaction://media"/>
            <a:extLst>
              <a:ext uri="{FF2B5EF4-FFF2-40B4-BE49-F238E27FC236}">
                <a16:creationId xmlns:a16="http://schemas.microsoft.com/office/drawing/2014/main" id="{96E85A13-9534-4DE4-0C00-FCBD63FE55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1514" y="4404561"/>
            <a:ext cx="609600" cy="609600"/>
          </a:xfrm>
          <a:prstGeom prst="rect">
            <a:avLst/>
          </a:prstGeom>
        </p:spPr>
      </p:pic>
    </p:spTree>
    <p:extLst>
      <p:ext uri="{BB962C8B-B14F-4D97-AF65-F5344CB8AC3E}">
        <p14:creationId xmlns:p14="http://schemas.microsoft.com/office/powerpoint/2010/main" val="1670375340"/>
      </p:ext>
    </p:extLst>
  </p:cSld>
  <p:clrMapOvr>
    <a:masterClrMapping/>
  </p:clrMapOvr>
  <mc:AlternateContent xmlns:mc="http://schemas.openxmlformats.org/markup-compatibility/2006" xmlns:p14="http://schemas.microsoft.com/office/powerpoint/2010/main">
    <mc:Choice Requires="p14">
      <p:transition spd="slow" p14:dur="2000" advTm="51860"/>
    </mc:Choice>
    <mc:Fallback xmlns="">
      <p:transition spd="slow" advTm="51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AFC04-986E-F9D3-E913-5A8764B7C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CBE09-E4A5-15A3-5917-0C3E615F1BA0}"/>
              </a:ext>
            </a:extLst>
          </p:cNvPr>
          <p:cNvSpPr>
            <a:spLocks noGrp="1"/>
          </p:cNvSpPr>
          <p:nvPr>
            <p:ph type="title"/>
          </p:nvPr>
        </p:nvSpPr>
        <p:spPr/>
        <p:txBody>
          <a:bodyPr/>
          <a:lstStyle/>
          <a:p>
            <a:r>
              <a:rPr lang="en-US"/>
              <a:t>JAVA DEMO</a:t>
            </a:r>
          </a:p>
        </p:txBody>
      </p:sp>
      <p:sp>
        <p:nvSpPr>
          <p:cNvPr id="6" name="Text Placeholder 5">
            <a:extLst>
              <a:ext uri="{FF2B5EF4-FFF2-40B4-BE49-F238E27FC236}">
                <a16:creationId xmlns:a16="http://schemas.microsoft.com/office/drawing/2014/main" id="{9F7CA9A2-45F8-9409-FFBD-0545BE3B0F45}"/>
              </a:ext>
            </a:extLst>
          </p:cNvPr>
          <p:cNvSpPr>
            <a:spLocks noGrp="1"/>
          </p:cNvSpPr>
          <p:nvPr>
            <p:ph type="body" sz="quarter" idx="16"/>
          </p:nvPr>
        </p:nvSpPr>
        <p:spPr/>
        <p:txBody>
          <a:bodyPr/>
          <a:lstStyle/>
          <a:p>
            <a:pPr>
              <a:buClr>
                <a:srgbClr val="092C74"/>
              </a:buClr>
            </a:pPr>
            <a:r>
              <a:rPr lang="en-US"/>
              <a:t>Deserialization from Untrusted Sources Demo</a:t>
            </a:r>
          </a:p>
        </p:txBody>
      </p:sp>
      <p:pic>
        <p:nvPicPr>
          <p:cNvPr id="4" name="Java Demo">
            <a:hlinkClick r:id="" action="ppaction://media"/>
            <a:extLst>
              <a:ext uri="{FF2B5EF4-FFF2-40B4-BE49-F238E27FC236}">
                <a16:creationId xmlns:a16="http://schemas.microsoft.com/office/drawing/2014/main" id="{B8BBEC1A-D0EC-CFB8-864C-96DB1D87CB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053272641"/>
      </p:ext>
    </p:extLst>
  </p:cSld>
  <p:clrMapOvr>
    <a:masterClrMapping/>
  </p:clrMapOvr>
  <mc:AlternateContent xmlns:mc="http://schemas.openxmlformats.org/markup-compatibility/2006" xmlns:p14="http://schemas.microsoft.com/office/powerpoint/2010/main">
    <mc:Choice Requires="p14">
      <p:transition spd="slow" p14:dur="2000" advClick="0" advTm="92000"/>
    </mc:Choice>
    <mc:Fallback xmlns="">
      <p:transition spd="slow" advClick="0" advTm="9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979ED-4C4F-AE11-143C-BF457454F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033CF-C9FA-655C-0323-60F422A75FEF}"/>
              </a:ext>
            </a:extLst>
          </p:cNvPr>
          <p:cNvSpPr>
            <a:spLocks noGrp="1"/>
          </p:cNvSpPr>
          <p:nvPr>
            <p:ph type="title"/>
          </p:nvPr>
        </p:nvSpPr>
        <p:spPr/>
        <p:txBody>
          <a:bodyPr/>
          <a:lstStyle/>
          <a:p>
            <a:r>
              <a:rPr lang="en-US"/>
              <a:t>Poor Defenses</a:t>
            </a:r>
          </a:p>
        </p:txBody>
      </p:sp>
      <p:sp>
        <p:nvSpPr>
          <p:cNvPr id="6" name="Text Placeholder 5">
            <a:extLst>
              <a:ext uri="{FF2B5EF4-FFF2-40B4-BE49-F238E27FC236}">
                <a16:creationId xmlns:a16="http://schemas.microsoft.com/office/drawing/2014/main" id="{5F8A75EE-37F0-12D6-585F-2375E374BB87}"/>
              </a:ext>
            </a:extLst>
          </p:cNvPr>
          <p:cNvSpPr>
            <a:spLocks noGrp="1"/>
          </p:cNvSpPr>
          <p:nvPr>
            <p:ph type="body" sz="quarter" idx="16"/>
          </p:nvPr>
        </p:nvSpPr>
        <p:spPr/>
        <p:txBody>
          <a:bodyPr/>
          <a:lstStyle/>
          <a:p>
            <a:pPr>
              <a:buClr>
                <a:srgbClr val="092C74"/>
              </a:buClr>
            </a:pPr>
            <a:r>
              <a:rPr lang="en-US"/>
              <a:t>Only use libraries that don't contain objects that can result in code execution.</a:t>
            </a:r>
          </a:p>
          <a:p>
            <a:pPr>
              <a:buClr>
                <a:srgbClr val="092C74"/>
              </a:buClr>
            </a:pPr>
            <a:r>
              <a:rPr lang="en-US"/>
              <a:t>Hard to determine which libraries these are. Java's Common Collections library has contained several of these and is one of the most widely used libraries.</a:t>
            </a:r>
          </a:p>
          <a:p>
            <a:pPr>
              <a:buClr>
                <a:srgbClr val="092C74"/>
              </a:buClr>
            </a:pPr>
            <a:r>
              <a:rPr lang="en-US"/>
              <a:t>Sometimes impossible. Python pickling can gain execution just from what's included in base Python.</a:t>
            </a:r>
          </a:p>
          <a:p>
            <a:pPr>
              <a:buClr>
                <a:srgbClr val="092C74"/>
              </a:buClr>
            </a:pPr>
            <a:r>
              <a:rPr lang="en-US"/>
              <a:t>Inspect the serialized object before deserialization, such as Python's </a:t>
            </a:r>
            <a:r>
              <a:rPr lang="en-US" err="1"/>
              <a:t>pickletools.dis</a:t>
            </a:r>
            <a:r>
              <a:rPr lang="en-US"/>
              <a:t>().</a:t>
            </a:r>
          </a:p>
          <a:p>
            <a:pPr>
              <a:buClr>
                <a:srgbClr val="092C74"/>
              </a:buClr>
            </a:pPr>
            <a:r>
              <a:rPr lang="en-US"/>
              <a:t>This is prone to error, missed edge-cases, etc.</a:t>
            </a:r>
          </a:p>
        </p:txBody>
      </p:sp>
      <p:pic>
        <p:nvPicPr>
          <p:cNvPr id="18" name="Audio 17">
            <a:hlinkClick r:id="" action="ppaction://media"/>
            <a:extLst>
              <a:ext uri="{FF2B5EF4-FFF2-40B4-BE49-F238E27FC236}">
                <a16:creationId xmlns:a16="http://schemas.microsoft.com/office/drawing/2014/main" id="{03DEF2AE-5415-07D2-1CCB-E7E17DF6B6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94596610"/>
      </p:ext>
    </p:extLst>
  </p:cSld>
  <p:clrMapOvr>
    <a:masterClrMapping/>
  </p:clrMapOvr>
  <mc:AlternateContent xmlns:mc="http://schemas.openxmlformats.org/markup-compatibility/2006" xmlns:p14="http://schemas.microsoft.com/office/powerpoint/2010/main">
    <mc:Choice Requires="p14">
      <p:transition spd="slow" p14:dur="2000" advTm="64162"/>
    </mc:Choice>
    <mc:Fallback xmlns="">
      <p:transition spd="slow" advTm="64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674A9-D193-F64F-F593-26729B663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82562-B1FA-D3EE-5A7D-3AC2F6D45032}"/>
              </a:ext>
            </a:extLst>
          </p:cNvPr>
          <p:cNvSpPr>
            <a:spLocks noGrp="1"/>
          </p:cNvSpPr>
          <p:nvPr>
            <p:ph type="title"/>
          </p:nvPr>
        </p:nvSpPr>
        <p:spPr/>
        <p:txBody>
          <a:bodyPr/>
          <a:lstStyle/>
          <a:p>
            <a:r>
              <a:rPr lang="en-US"/>
              <a:t>Good Defenses</a:t>
            </a:r>
          </a:p>
        </p:txBody>
      </p:sp>
      <p:sp>
        <p:nvSpPr>
          <p:cNvPr id="6" name="Text Placeholder 5">
            <a:extLst>
              <a:ext uri="{FF2B5EF4-FFF2-40B4-BE49-F238E27FC236}">
                <a16:creationId xmlns:a16="http://schemas.microsoft.com/office/drawing/2014/main" id="{5EC3EDF8-DA2E-4988-A870-ABDCF256626F}"/>
              </a:ext>
            </a:extLst>
          </p:cNvPr>
          <p:cNvSpPr>
            <a:spLocks noGrp="1"/>
          </p:cNvSpPr>
          <p:nvPr>
            <p:ph type="body" sz="quarter" idx="16"/>
          </p:nvPr>
        </p:nvSpPr>
        <p:spPr/>
        <p:txBody>
          <a:bodyPr/>
          <a:lstStyle/>
          <a:p>
            <a:pPr>
              <a:buClr>
                <a:srgbClr val="092C74"/>
              </a:buClr>
            </a:pPr>
            <a:r>
              <a:rPr lang="en-US"/>
              <a:t>Use serialization libraries that deserialize to a specific object rather than to any object.</a:t>
            </a:r>
          </a:p>
          <a:p>
            <a:pPr>
              <a:buClr>
                <a:srgbClr val="092C74"/>
              </a:buClr>
            </a:pPr>
            <a:r>
              <a:rPr lang="en-US"/>
              <a:t>This prevents immediate code execution from deserialization as long as the programmer doesn't pick a bad object.</a:t>
            </a:r>
          </a:p>
          <a:p>
            <a:pPr>
              <a:buClr>
                <a:srgbClr val="092C74"/>
              </a:buClr>
            </a:pPr>
            <a:r>
              <a:rPr lang="en-US"/>
              <a:t>Easy to do. Most times, serialization and deserialization is done to a specific format, so force deserialization to be performed into that format. A config file, for example, contains a specific set of keys, so we only care about deserializing into that exact format.</a:t>
            </a:r>
          </a:p>
          <a:p>
            <a:pPr>
              <a:buClr>
                <a:srgbClr val="092C74"/>
              </a:buClr>
            </a:pPr>
            <a:r>
              <a:rPr lang="en-US"/>
              <a:t>Example: Java's GSON (deserializes to a specified class) or Python's </a:t>
            </a:r>
            <a:r>
              <a:rPr lang="en-US" err="1"/>
              <a:t>json</a:t>
            </a:r>
            <a:r>
              <a:rPr lang="en-US"/>
              <a:t> (deserializes to a harmless dictionary) to deserialize from JSON.</a:t>
            </a:r>
          </a:p>
          <a:p>
            <a:pPr>
              <a:buClr>
                <a:srgbClr val="092C74"/>
              </a:buClr>
            </a:pPr>
            <a:r>
              <a:rPr lang="en-US"/>
              <a:t>Check data before use.</a:t>
            </a:r>
          </a:p>
          <a:p>
            <a:pPr>
              <a:buClr>
                <a:srgbClr val="092C74"/>
              </a:buClr>
            </a:pPr>
            <a:r>
              <a:rPr lang="en-US"/>
              <a:t>Even using safer libraries, one must ensure the data contained within makes sense and fail gracefully if it doesn't.</a:t>
            </a:r>
          </a:p>
        </p:txBody>
      </p:sp>
      <p:pic>
        <p:nvPicPr>
          <p:cNvPr id="22" name="Audio 21">
            <a:hlinkClick r:id="" action="ppaction://media"/>
            <a:extLst>
              <a:ext uri="{FF2B5EF4-FFF2-40B4-BE49-F238E27FC236}">
                <a16:creationId xmlns:a16="http://schemas.microsoft.com/office/drawing/2014/main" id="{4AFB400C-4F94-C9B3-9A53-3F78EE9013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04645900"/>
      </p:ext>
    </p:extLst>
  </p:cSld>
  <p:clrMapOvr>
    <a:masterClrMapping/>
  </p:clrMapOvr>
  <mc:AlternateContent xmlns:mc="http://schemas.openxmlformats.org/markup-compatibility/2006" xmlns:p14="http://schemas.microsoft.com/office/powerpoint/2010/main">
    <mc:Choice Requires="p14">
      <p:transition spd="slow" p14:dur="2000" advTm="60823"/>
    </mc:Choice>
    <mc:Fallback xmlns="">
      <p:transition spd="slow" advTm="60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9DAAA-2D3F-672A-4F4C-99DC834B1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669706-64D7-276E-FC3B-AA01517A6A7A}"/>
              </a:ext>
            </a:extLst>
          </p:cNvPr>
          <p:cNvSpPr>
            <a:spLocks noGrp="1"/>
          </p:cNvSpPr>
          <p:nvPr>
            <p:ph type="title"/>
          </p:nvPr>
        </p:nvSpPr>
        <p:spPr/>
        <p:txBody>
          <a:bodyPr/>
          <a:lstStyle/>
          <a:p>
            <a:r>
              <a:rPr lang="en-US"/>
              <a:t>Conclusion</a:t>
            </a:r>
          </a:p>
        </p:txBody>
      </p:sp>
      <p:sp>
        <p:nvSpPr>
          <p:cNvPr id="6" name="Text Placeholder 5">
            <a:extLst>
              <a:ext uri="{FF2B5EF4-FFF2-40B4-BE49-F238E27FC236}">
                <a16:creationId xmlns:a16="http://schemas.microsoft.com/office/drawing/2014/main" id="{C2FC3613-17E2-2CDA-3CF3-C1E83420EDD5}"/>
              </a:ext>
            </a:extLst>
          </p:cNvPr>
          <p:cNvSpPr>
            <a:spLocks noGrp="1"/>
          </p:cNvSpPr>
          <p:nvPr>
            <p:ph type="body" sz="quarter" idx="16"/>
          </p:nvPr>
        </p:nvSpPr>
        <p:spPr/>
        <p:txBody>
          <a:bodyPr/>
          <a:lstStyle/>
          <a:p>
            <a:pPr>
              <a:buClr>
                <a:srgbClr val="092C74"/>
              </a:buClr>
            </a:pPr>
            <a:r>
              <a:rPr lang="en-US"/>
              <a:t>Serialization and deserialization is extremely common and necessary.</a:t>
            </a:r>
          </a:p>
          <a:p>
            <a:pPr>
              <a:buClr>
                <a:srgbClr val="092C74"/>
              </a:buClr>
            </a:pPr>
            <a:r>
              <a:rPr lang="en-US"/>
              <a:t>Deserialization from untrusted sources and dangerous, it should be handled with care, else one risks anything up to code execution!</a:t>
            </a:r>
          </a:p>
          <a:p>
            <a:pPr>
              <a:buClr>
                <a:srgbClr val="092C74"/>
              </a:buClr>
            </a:pPr>
            <a:r>
              <a:rPr lang="en-US"/>
              <a:t>Use serialization formats that support deserializing to a safe representation and/or to a specific class or structure.</a:t>
            </a:r>
          </a:p>
          <a:p>
            <a:pPr>
              <a:buClr>
                <a:srgbClr val="092C74"/>
              </a:buClr>
            </a:pPr>
            <a:r>
              <a:rPr lang="en-US"/>
              <a:t>Ensure deserialized data is safe, it's as dangerous as user input because it is.</a:t>
            </a:r>
          </a:p>
        </p:txBody>
      </p:sp>
      <p:pic>
        <p:nvPicPr>
          <p:cNvPr id="16" name="Audio 15">
            <a:hlinkClick r:id="" action="ppaction://media"/>
            <a:extLst>
              <a:ext uri="{FF2B5EF4-FFF2-40B4-BE49-F238E27FC236}">
                <a16:creationId xmlns:a16="http://schemas.microsoft.com/office/drawing/2014/main" id="{ECEFD4C6-895B-39EC-0AD8-54240110B3A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36568057"/>
      </p:ext>
    </p:extLst>
  </p:cSld>
  <p:clrMapOvr>
    <a:masterClrMapping/>
  </p:clrMapOvr>
  <mc:AlternateContent xmlns:mc="http://schemas.openxmlformats.org/markup-compatibility/2006" xmlns:p14="http://schemas.microsoft.com/office/powerpoint/2010/main">
    <mc:Choice Requires="p14">
      <p:transition spd="slow" p14:dur="2000" advTm="46562"/>
    </mc:Choice>
    <mc:Fallback xmlns="">
      <p:transition spd="slow" advTm="46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644BF-9B59-AFBF-5213-F76CECD50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860C49-8DE3-68D1-F6C4-4AB7E9D5BCC0}"/>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8769C551-37E4-14BD-57BA-B25EC2DA686B}"/>
              </a:ext>
            </a:extLst>
          </p:cNvPr>
          <p:cNvSpPr>
            <a:spLocks noGrp="1"/>
          </p:cNvSpPr>
          <p:nvPr>
            <p:ph type="body" sz="quarter" idx="16"/>
          </p:nvPr>
        </p:nvSpPr>
        <p:spPr>
          <a:xfrm>
            <a:off x="457200" y="1389888"/>
            <a:ext cx="3878077" cy="3134272"/>
          </a:xfrm>
        </p:spPr>
        <p:txBody>
          <a:bodyPr/>
          <a:lstStyle/>
          <a:p>
            <a:pPr marL="0" indent="0">
              <a:buNone/>
            </a:pPr>
            <a:r>
              <a:rPr lang="en-US" sz="800"/>
              <a:t>D. Hamann, "Exploiting Python pickles," 05 April 2020. [Online]. Available: https://davidhamann.de/2020/04/05/exploiting-python-pickle/. [Accessed 05 December 2024].</a:t>
            </a:r>
          </a:p>
          <a:p>
            <a:pPr marL="0" indent="0">
              <a:buNone/>
            </a:pPr>
            <a:r>
              <a:rPr lang="en-US" sz="800" err="1"/>
              <a:t>blackhattish</a:t>
            </a:r>
            <a:r>
              <a:rPr lang="en-US" sz="800"/>
              <a:t>, "</a:t>
            </a:r>
            <a:r>
              <a:rPr lang="en-US" sz="800" err="1"/>
              <a:t>BlackHat</a:t>
            </a:r>
            <a:r>
              <a:rPr lang="en-US" sz="800"/>
              <a:t> 2011 - Sour Pickles, A </a:t>
            </a:r>
            <a:r>
              <a:rPr lang="en-US" sz="800" err="1"/>
              <a:t>serialised</a:t>
            </a:r>
            <a:r>
              <a:rPr lang="en-US" sz="800"/>
              <a:t> exploitation guide in one part," 13 June 2012. [Online]. Available: https://www.youtube.com/watch?v=HsZWFMKsM08. [Accessed 05 December 2024].</a:t>
            </a:r>
          </a:p>
          <a:p>
            <a:pPr marL="0" indent="0">
              <a:buNone/>
            </a:pPr>
            <a:r>
              <a:rPr lang="en-US" sz="800"/>
              <a:t>Python Foundation, "</a:t>
            </a:r>
            <a:r>
              <a:rPr lang="en-US" sz="800" err="1"/>
              <a:t>cpython</a:t>
            </a:r>
            <a:r>
              <a:rPr lang="en-US" sz="800"/>
              <a:t>," 05 December 2024. [Online]. Available: https://github.com/python/cpython/tree/main. [Accessed 05 December 2024].</a:t>
            </a:r>
          </a:p>
          <a:p>
            <a:pPr marL="0" indent="0">
              <a:buNone/>
            </a:pPr>
            <a:r>
              <a:rPr lang="en-US" sz="800" err="1"/>
              <a:t>VooDooNOFX</a:t>
            </a:r>
            <a:r>
              <a:rPr lang="en-US" sz="800"/>
              <a:t>, "What's the exact usage of __reduce__ in Pickler," 09 November 2013. [Online]. Available: https://stackoverflow.com/questions/19855156/whats-the-exact-usage-of-reduce-in-pickler. [Accessed 05 December 2024].</a:t>
            </a:r>
          </a:p>
          <a:p>
            <a:pPr marL="0" indent="0">
              <a:buNone/>
            </a:pPr>
            <a:r>
              <a:rPr lang="en-US" sz="800"/>
              <a:t>Cerin, "How to create a class instance without calling initializer?," 06 February 2013. [Online]. Available: https://stackoverflow.com/questions/2168964/how-to-create-a-class-instance-without-calling-initializer. [Accessed 05 December 2024].</a:t>
            </a:r>
          </a:p>
          <a:p>
            <a:pPr marL="0" indent="0">
              <a:buNone/>
            </a:pPr>
            <a:r>
              <a:rPr lang="en-US" sz="800"/>
              <a:t>E. </a:t>
            </a:r>
            <a:r>
              <a:rPr lang="en-US" sz="800" err="1"/>
              <a:t>Sangaline</a:t>
            </a:r>
            <a:r>
              <a:rPr lang="en-US" sz="800"/>
              <a:t>, "What’s so dangerous about pickles?," 17 </a:t>
            </a:r>
            <a:r>
              <a:rPr lang="en-US" sz="800" err="1"/>
              <a:t>october</a:t>
            </a:r>
            <a:r>
              <a:rPr lang="en-US" sz="800"/>
              <a:t> 2017. [Online]. Available: https://intoli.com/blog/dangerous-pickles/. [Accessed 05 December 2024].</a:t>
            </a:r>
          </a:p>
          <a:p>
            <a:pPr marL="0" indent="0">
              <a:buNone/>
            </a:pPr>
            <a:r>
              <a:rPr lang="en-US" sz="800"/>
              <a:t>Python Software Foundation, "pickle — Python object serialization," [Online]. Available: https://docs.python.org/3/library/pickle.html. [Accessed 05 December 2024].</a:t>
            </a:r>
          </a:p>
          <a:p>
            <a:pPr marL="0" indent="0">
              <a:buNone/>
            </a:pPr>
            <a:endParaRPr lang="en-US" sz="800"/>
          </a:p>
        </p:txBody>
      </p:sp>
      <p:sp>
        <p:nvSpPr>
          <p:cNvPr id="9" name="Text Placeholder 2">
            <a:extLst>
              <a:ext uri="{FF2B5EF4-FFF2-40B4-BE49-F238E27FC236}">
                <a16:creationId xmlns:a16="http://schemas.microsoft.com/office/drawing/2014/main" id="{3341D90D-F3E8-7706-3CAA-495F20E754A2}"/>
              </a:ext>
            </a:extLst>
          </p:cNvPr>
          <p:cNvSpPr txBox="1">
            <a:spLocks/>
          </p:cNvSpPr>
          <p:nvPr/>
        </p:nvSpPr>
        <p:spPr>
          <a:xfrm>
            <a:off x="4808723" y="1389888"/>
            <a:ext cx="3878077" cy="3134272"/>
          </a:xfrm>
          <a:prstGeom prst="rect">
            <a:avLst/>
          </a:prstGeom>
        </p:spPr>
        <p:txBody>
          <a:bodyPr>
            <a:noAutofit/>
          </a:bodyPr>
          <a:lstStyle>
            <a:lvl1pPr marL="258366" indent="-258366"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800"/>
              <a:t>dogboy21, "</a:t>
            </a:r>
            <a:r>
              <a:rPr lang="en-US" sz="800" err="1"/>
              <a:t>serializationisbad</a:t>
            </a:r>
            <a:r>
              <a:rPr lang="en-US" sz="800"/>
              <a:t>," 16 March 2024. [Online]. Available: https://github.com/dogboy21/serializationisbad. [Accessed 05 December 2024].</a:t>
            </a:r>
          </a:p>
          <a:p>
            <a:pPr marL="0" indent="0">
              <a:buNone/>
            </a:pPr>
            <a:r>
              <a:rPr lang="en-US" sz="800" err="1"/>
              <a:t>breenmachine</a:t>
            </a:r>
            <a:r>
              <a:rPr lang="en-US" sz="800"/>
              <a:t>, "What Do WebLogic, WebSphere, JBoss, Jenkins, </a:t>
            </a:r>
            <a:r>
              <a:rPr lang="en-US" sz="800" err="1"/>
              <a:t>OpenNMS</a:t>
            </a:r>
            <a:r>
              <a:rPr lang="en-US" sz="800"/>
              <a:t>, and Your Application Have in Common?," 06 November 2015. [Online]. Available: https://foxglovesecurity.com/2015/11/06/what-do-weblogic-websphere-jboss-jenkins-opennms-and-your-application-have-in-common-this-vulnerability. [Accessed 05 December 2024].</a:t>
            </a:r>
          </a:p>
          <a:p>
            <a:pPr marL="0" indent="0">
              <a:buNone/>
            </a:pPr>
            <a:r>
              <a:rPr lang="en-US" sz="800" err="1"/>
              <a:t>DoctorDrive</a:t>
            </a:r>
            <a:r>
              <a:rPr lang="en-US" sz="800"/>
              <a:t>, "</a:t>
            </a:r>
            <a:r>
              <a:rPr lang="en-US" sz="800" err="1"/>
              <a:t>ysoserial</a:t>
            </a:r>
            <a:r>
              <a:rPr lang="en-US" sz="800"/>
              <a:t>," 30 March 2024. [Online]. Available: https://github.com/frohoff/ysoserial/commits/master/. [Accessed 05 December 2024].</a:t>
            </a:r>
          </a:p>
          <a:p>
            <a:pPr marL="0" indent="0">
              <a:buNone/>
            </a:pPr>
            <a:r>
              <a:rPr lang="en-US" sz="800"/>
              <a:t>Ewoud, "Can't execute jar- file: "no main manifest attribute"," 13 March 2012. [Online]. Available: https://stackoverflow.com/questions/9689793/cant-execute-jar-file-no-main-manifest-attribute. [Accessed 05 December 2024].</a:t>
            </a:r>
          </a:p>
          <a:p>
            <a:pPr marL="0" indent="0">
              <a:buNone/>
            </a:pPr>
            <a:r>
              <a:rPr lang="en-US" sz="800" err="1"/>
              <a:t>bianca</a:t>
            </a:r>
            <a:r>
              <a:rPr lang="en-US" sz="800"/>
              <a:t>, "Building a fat jar using maven," 25 April 2013. [Online]. Available: https://stackoverflow.com/questions/16222748/building-a-fat-jar-using-maven. [Accessed 05 December 2024].</a:t>
            </a:r>
          </a:p>
          <a:p>
            <a:pPr marL="0" indent="0">
              <a:buNone/>
            </a:pPr>
            <a:r>
              <a:rPr lang="en-US" sz="800"/>
              <a:t>The Apache Software Foundation, "Apache Maven Project," 15 March 2024. [Online]. Available: https://maven.apache.org/plugins/maven-assembly-plugin/usage.html. [Accessed 05 December 2024].</a:t>
            </a:r>
          </a:p>
        </p:txBody>
      </p:sp>
      <p:pic>
        <p:nvPicPr>
          <p:cNvPr id="18" name="Audio 17">
            <a:hlinkClick r:id="" action="ppaction://media"/>
            <a:extLst>
              <a:ext uri="{FF2B5EF4-FFF2-40B4-BE49-F238E27FC236}">
                <a16:creationId xmlns:a16="http://schemas.microsoft.com/office/drawing/2014/main" id="{F0076222-430C-9146-070D-55B0275EE01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5774404"/>
      </p:ext>
    </p:extLst>
  </p:cSld>
  <p:clrMapOvr>
    <a:masterClrMapping/>
  </p:clrMapOvr>
  <mc:AlternateContent xmlns:mc="http://schemas.openxmlformats.org/markup-compatibility/2006" xmlns:p14="http://schemas.microsoft.com/office/powerpoint/2010/main">
    <mc:Choice Requires="p14">
      <p:transition spd="slow" p14:dur="2000" advTm="8550"/>
    </mc:Choice>
    <mc:Fallback xmlns="">
      <p:transition spd="slow" advTm="8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372F-9F06-4522-97C3-90BD96477AB1}"/>
              </a:ext>
            </a:extLst>
          </p:cNvPr>
          <p:cNvSpPr>
            <a:spLocks noGrp="1"/>
          </p:cNvSpPr>
          <p:nvPr>
            <p:ph type="title"/>
          </p:nvPr>
        </p:nvSpPr>
        <p:spPr/>
        <p:txBody>
          <a:bodyPr/>
          <a:lstStyle/>
          <a:p>
            <a:r>
              <a:rPr lang="en-US">
                <a:solidFill>
                  <a:schemeClr val="tx1"/>
                </a:solidFill>
              </a:rPr>
              <a:t>Copyright The Johns Hopkins University 2024. All rights reserved.</a:t>
            </a:r>
          </a:p>
        </p:txBody>
      </p:sp>
    </p:spTree>
    <p:extLst>
      <p:ext uri="{BB962C8B-B14F-4D97-AF65-F5344CB8AC3E}">
        <p14:creationId xmlns:p14="http://schemas.microsoft.com/office/powerpoint/2010/main" val="369839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6133-EC07-4DB7-F978-B9AC1C76E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453ADC-BFAD-1375-F40B-B06D31F29AD9}"/>
              </a:ext>
            </a:extLst>
          </p:cNvPr>
          <p:cNvSpPr>
            <a:spLocks noGrp="1"/>
          </p:cNvSpPr>
          <p:nvPr>
            <p:ph type="title"/>
          </p:nvPr>
        </p:nvSpPr>
        <p:spPr/>
        <p:txBody>
          <a:bodyPr/>
          <a:lstStyle/>
          <a:p>
            <a:r>
              <a:rPr lang="en-US"/>
              <a:t>Why Serialize and Deserialize?</a:t>
            </a:r>
          </a:p>
        </p:txBody>
      </p:sp>
      <p:sp>
        <p:nvSpPr>
          <p:cNvPr id="6" name="Text Placeholder 5">
            <a:extLst>
              <a:ext uri="{FF2B5EF4-FFF2-40B4-BE49-F238E27FC236}">
                <a16:creationId xmlns:a16="http://schemas.microsoft.com/office/drawing/2014/main" id="{848CC478-8B83-0201-FA80-02406A8FFB14}"/>
              </a:ext>
            </a:extLst>
          </p:cNvPr>
          <p:cNvSpPr>
            <a:spLocks noGrp="1"/>
          </p:cNvSpPr>
          <p:nvPr>
            <p:ph type="body" sz="quarter" idx="16"/>
          </p:nvPr>
        </p:nvSpPr>
        <p:spPr/>
        <p:txBody>
          <a:bodyPr/>
          <a:lstStyle/>
          <a:p>
            <a:pPr>
              <a:buClr>
                <a:srgbClr val="092C74"/>
              </a:buClr>
            </a:pPr>
            <a:r>
              <a:rPr lang="en-US" b="1"/>
              <a:t>Configuration Files</a:t>
            </a:r>
          </a:p>
          <a:p>
            <a:pPr lvl="1"/>
            <a:r>
              <a:rPr lang="en-US" sz="1400"/>
              <a:t>Many programs store configuration data that needs to be remembered between program launches.</a:t>
            </a:r>
          </a:p>
          <a:p>
            <a:pPr lvl="1"/>
            <a:r>
              <a:rPr lang="en-US" sz="1400"/>
              <a:t>Serialization is used to take the settings in-memory and store them in a file.</a:t>
            </a:r>
          </a:p>
          <a:p>
            <a:pPr lvl="1"/>
            <a:r>
              <a:rPr lang="en-US" sz="1400"/>
              <a:t>Deserialization is used to take the file and restore the contents back into memory, usually adjusting program behavior after doing so.</a:t>
            </a:r>
          </a:p>
          <a:p>
            <a:pPr>
              <a:buClr>
                <a:srgbClr val="092C74"/>
              </a:buClr>
            </a:pPr>
            <a:r>
              <a:rPr lang="en-US" b="1"/>
              <a:t>Networking</a:t>
            </a:r>
          </a:p>
          <a:p>
            <a:pPr lvl="1"/>
            <a:r>
              <a:rPr lang="en-US" sz="1400"/>
              <a:t>Many programs require some form of networking, whether it's inter-process communication or outright sending data to other systems.</a:t>
            </a:r>
          </a:p>
          <a:p>
            <a:pPr lvl="1"/>
            <a:r>
              <a:rPr lang="en-US" sz="1400"/>
              <a:t>Serialization is used to take the in-memory data and put it in a format suitable to be sent across a network.</a:t>
            </a:r>
          </a:p>
          <a:p>
            <a:pPr lvl="1"/>
            <a:r>
              <a:rPr lang="en-US" sz="1400"/>
              <a:t>Deserialization is used to take the sent data and place it into memory where appropriate, usually performing some action afterwards.</a:t>
            </a:r>
          </a:p>
        </p:txBody>
      </p:sp>
      <p:pic>
        <p:nvPicPr>
          <p:cNvPr id="15" name="Audio 14">
            <a:hlinkClick r:id="" action="ppaction://media"/>
            <a:extLst>
              <a:ext uri="{FF2B5EF4-FFF2-40B4-BE49-F238E27FC236}">
                <a16:creationId xmlns:a16="http://schemas.microsoft.com/office/drawing/2014/main" id="{34E9091A-0CB9-E839-E0C2-DE0AB68EB7A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74087386"/>
      </p:ext>
    </p:extLst>
  </p:cSld>
  <p:clrMapOvr>
    <a:masterClrMapping/>
  </p:clrMapOvr>
  <mc:AlternateContent xmlns:mc="http://schemas.openxmlformats.org/markup-compatibility/2006" xmlns:p14="http://schemas.microsoft.com/office/powerpoint/2010/main">
    <mc:Choice Requires="p14">
      <p:transition spd="slow" p14:dur="2000" advTm="33023"/>
    </mc:Choice>
    <mc:Fallback xmlns="">
      <p:transition spd="slow" advTm="33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3922B-4FFA-5D58-826F-28A9BC6AC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5179E-B711-E4E5-957E-C0DC03D045D9}"/>
              </a:ext>
            </a:extLst>
          </p:cNvPr>
          <p:cNvSpPr>
            <a:spLocks noGrp="1"/>
          </p:cNvSpPr>
          <p:nvPr>
            <p:ph type="title"/>
          </p:nvPr>
        </p:nvSpPr>
        <p:spPr/>
        <p:txBody>
          <a:bodyPr/>
          <a:lstStyle/>
          <a:p>
            <a:r>
              <a:rPr lang="en-US"/>
              <a:t>Common Serialization Formats</a:t>
            </a:r>
          </a:p>
        </p:txBody>
      </p:sp>
      <p:sp>
        <p:nvSpPr>
          <p:cNvPr id="3" name="Text Placeholder 2">
            <a:extLst>
              <a:ext uri="{FF2B5EF4-FFF2-40B4-BE49-F238E27FC236}">
                <a16:creationId xmlns:a16="http://schemas.microsoft.com/office/drawing/2014/main" id="{BF1500E2-BEC7-59C8-3420-EC76A6C87AB2}"/>
              </a:ext>
            </a:extLst>
          </p:cNvPr>
          <p:cNvSpPr>
            <a:spLocks noGrp="1"/>
          </p:cNvSpPr>
          <p:nvPr>
            <p:ph type="body" sz="quarter" idx="16"/>
          </p:nvPr>
        </p:nvSpPr>
        <p:spPr>
          <a:xfrm>
            <a:off x="457200" y="1389888"/>
            <a:ext cx="3878077" cy="3134272"/>
          </a:xfrm>
        </p:spPr>
        <p:txBody>
          <a:bodyPr/>
          <a:lstStyle/>
          <a:p>
            <a:r>
              <a:rPr lang="en-US"/>
              <a:t>JavaScript Object Notation (JSON)</a:t>
            </a:r>
          </a:p>
          <a:p>
            <a:pPr marL="0" indent="0" defTabSz="458788">
              <a:buNone/>
            </a:pPr>
            <a:endParaRPr lang="en-US"/>
          </a:p>
          <a:p>
            <a:pPr marL="0" indent="0" defTabSz="458788">
              <a:buNone/>
            </a:pPr>
            <a:r>
              <a:rPr lang="en-US"/>
              <a:t>{</a:t>
            </a:r>
          </a:p>
          <a:p>
            <a:pPr marL="0" indent="0" defTabSz="458788">
              <a:buNone/>
            </a:pPr>
            <a:r>
              <a:rPr lang="en-US"/>
              <a:t>	</a:t>
            </a:r>
            <a:r>
              <a:rPr lang="en-US">
                <a:solidFill>
                  <a:schemeClr val="accent4"/>
                </a:solidFill>
              </a:rPr>
              <a:t>"</a:t>
            </a:r>
            <a:r>
              <a:rPr lang="en-US" err="1">
                <a:solidFill>
                  <a:schemeClr val="accent4"/>
                </a:solidFill>
              </a:rPr>
              <a:t>dark_mode</a:t>
            </a:r>
            <a:r>
              <a:rPr lang="en-US">
                <a:solidFill>
                  <a:schemeClr val="accent4"/>
                </a:solidFill>
              </a:rPr>
              <a:t>"</a:t>
            </a:r>
            <a:r>
              <a:rPr lang="en-US"/>
              <a:t>: </a:t>
            </a:r>
            <a:r>
              <a:rPr lang="en-US">
                <a:solidFill>
                  <a:schemeClr val="accent1"/>
                </a:solidFill>
              </a:rPr>
              <a:t>true</a:t>
            </a:r>
            <a:r>
              <a:rPr lang="en-US"/>
              <a:t>,</a:t>
            </a:r>
          </a:p>
          <a:p>
            <a:pPr marL="0" indent="0" defTabSz="458788">
              <a:buNone/>
            </a:pPr>
            <a:r>
              <a:rPr lang="en-US"/>
              <a:t>	</a:t>
            </a:r>
            <a:r>
              <a:rPr lang="en-US">
                <a:solidFill>
                  <a:schemeClr val="accent4"/>
                </a:solidFill>
              </a:rPr>
              <a:t>"</a:t>
            </a:r>
            <a:r>
              <a:rPr lang="en-US" err="1">
                <a:solidFill>
                  <a:schemeClr val="accent4"/>
                </a:solidFill>
              </a:rPr>
              <a:t>gui_size</a:t>
            </a:r>
            <a:r>
              <a:rPr lang="en-US">
                <a:solidFill>
                  <a:schemeClr val="accent4"/>
                </a:solidFill>
              </a:rPr>
              <a:t>"</a:t>
            </a:r>
            <a:r>
              <a:rPr lang="en-US"/>
              <a:t>: </a:t>
            </a:r>
            <a:r>
              <a:rPr lang="en-US">
                <a:solidFill>
                  <a:schemeClr val="accent1"/>
                </a:solidFill>
              </a:rPr>
              <a:t>1.0</a:t>
            </a:r>
            <a:r>
              <a:rPr lang="en-US"/>
              <a:t>,</a:t>
            </a:r>
          </a:p>
          <a:p>
            <a:pPr marL="0" indent="0" defTabSz="458788">
              <a:buNone/>
            </a:pPr>
            <a:r>
              <a:rPr lang="en-US"/>
              <a:t>	</a:t>
            </a:r>
            <a:r>
              <a:rPr lang="en-US">
                <a:solidFill>
                  <a:schemeClr val="accent4"/>
                </a:solidFill>
              </a:rPr>
              <a:t>"username"</a:t>
            </a:r>
            <a:r>
              <a:rPr lang="en-US"/>
              <a:t>: </a:t>
            </a:r>
            <a:r>
              <a:rPr lang="en-US">
                <a:solidFill>
                  <a:schemeClr val="accent1"/>
                </a:solidFill>
              </a:rPr>
              <a:t>"user123"</a:t>
            </a:r>
          </a:p>
          <a:p>
            <a:pPr marL="0" indent="0" defTabSz="458788">
              <a:buNone/>
            </a:pPr>
            <a:r>
              <a:rPr lang="en-US"/>
              <a:t>}</a:t>
            </a:r>
          </a:p>
          <a:p>
            <a:endParaRPr lang="en-US"/>
          </a:p>
        </p:txBody>
      </p:sp>
      <p:sp>
        <p:nvSpPr>
          <p:cNvPr id="9" name="Text Placeholder 2">
            <a:extLst>
              <a:ext uri="{FF2B5EF4-FFF2-40B4-BE49-F238E27FC236}">
                <a16:creationId xmlns:a16="http://schemas.microsoft.com/office/drawing/2014/main" id="{E969272A-A432-7A50-CA38-7FA0EB1A54CC}"/>
              </a:ext>
            </a:extLst>
          </p:cNvPr>
          <p:cNvSpPr txBox="1">
            <a:spLocks/>
          </p:cNvSpPr>
          <p:nvPr/>
        </p:nvSpPr>
        <p:spPr>
          <a:xfrm>
            <a:off x="4808723" y="1389888"/>
            <a:ext cx="3878077" cy="3134272"/>
          </a:xfrm>
          <a:prstGeom prst="rect">
            <a:avLst/>
          </a:prstGeom>
        </p:spPr>
        <p:txBody>
          <a:bodyPr>
            <a:noAutofit/>
          </a:bodyPr>
          <a:lstStyle>
            <a:lvl1pPr marL="258366" indent="-258366"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Extensible Markup Language (XML)</a:t>
            </a:r>
          </a:p>
          <a:p>
            <a:pPr marL="0" indent="0" defTabSz="458788">
              <a:buFont typeface="Wingdings" panose="05000000000000000000" pitchFamily="2" charset="2"/>
              <a:buNone/>
            </a:pPr>
            <a:endParaRPr lang="en-US"/>
          </a:p>
          <a:p>
            <a:pPr marL="0" indent="0" defTabSz="344488">
              <a:buFont typeface="Wingdings" panose="05000000000000000000" pitchFamily="2" charset="2"/>
              <a:buNone/>
            </a:pPr>
            <a:r>
              <a:rPr lang="en-US"/>
              <a:t>&lt;</a:t>
            </a:r>
            <a:r>
              <a:rPr lang="en-US">
                <a:solidFill>
                  <a:schemeClr val="accent4"/>
                </a:solidFill>
              </a:rPr>
              <a:t>settings</a:t>
            </a:r>
            <a:r>
              <a:rPr lang="en-US"/>
              <a:t>&gt;</a:t>
            </a:r>
          </a:p>
          <a:p>
            <a:pPr marL="0" indent="0" defTabSz="344488">
              <a:buFont typeface="Wingdings" panose="05000000000000000000" pitchFamily="2" charset="2"/>
              <a:buNone/>
            </a:pPr>
            <a:r>
              <a:rPr lang="en-US"/>
              <a:t>	&lt;</a:t>
            </a:r>
            <a:r>
              <a:rPr lang="en-US" err="1">
                <a:solidFill>
                  <a:schemeClr val="accent4"/>
                </a:solidFill>
              </a:rPr>
              <a:t>dark_mode</a:t>
            </a:r>
            <a:r>
              <a:rPr lang="en-US"/>
              <a:t>&gt;true&lt;/</a:t>
            </a:r>
            <a:r>
              <a:rPr lang="en-US" err="1">
                <a:solidFill>
                  <a:schemeClr val="accent4"/>
                </a:solidFill>
              </a:rPr>
              <a:t>dark_mode</a:t>
            </a:r>
            <a:r>
              <a:rPr lang="en-US"/>
              <a:t>&gt;</a:t>
            </a:r>
          </a:p>
          <a:p>
            <a:pPr marL="0" indent="0" defTabSz="344488">
              <a:buFont typeface="Wingdings" panose="05000000000000000000" pitchFamily="2" charset="2"/>
              <a:buNone/>
            </a:pPr>
            <a:r>
              <a:rPr lang="en-US"/>
              <a:t>	&lt;</a:t>
            </a:r>
            <a:r>
              <a:rPr lang="en-US" err="1">
                <a:solidFill>
                  <a:schemeClr val="accent4"/>
                </a:solidFill>
              </a:rPr>
              <a:t>gui_size</a:t>
            </a:r>
            <a:r>
              <a:rPr lang="en-US"/>
              <a:t>&gt;1.0&lt;/</a:t>
            </a:r>
            <a:r>
              <a:rPr lang="en-US" err="1">
                <a:solidFill>
                  <a:schemeClr val="accent4"/>
                </a:solidFill>
              </a:rPr>
              <a:t>gui_size</a:t>
            </a:r>
            <a:r>
              <a:rPr lang="en-US"/>
              <a:t>&gt;</a:t>
            </a:r>
          </a:p>
          <a:p>
            <a:pPr marL="0" indent="0" defTabSz="344488">
              <a:buFont typeface="Wingdings" panose="05000000000000000000" pitchFamily="2" charset="2"/>
              <a:buNone/>
            </a:pPr>
            <a:r>
              <a:rPr lang="en-US"/>
              <a:t>	&lt;</a:t>
            </a:r>
            <a:r>
              <a:rPr lang="en-US">
                <a:solidFill>
                  <a:schemeClr val="accent4"/>
                </a:solidFill>
              </a:rPr>
              <a:t>username</a:t>
            </a:r>
            <a:r>
              <a:rPr lang="en-US"/>
              <a:t>&gt;user123&lt;/</a:t>
            </a:r>
            <a:r>
              <a:rPr lang="en-US">
                <a:solidFill>
                  <a:schemeClr val="accent4"/>
                </a:solidFill>
              </a:rPr>
              <a:t>username</a:t>
            </a:r>
            <a:r>
              <a:rPr lang="en-US"/>
              <a:t>&gt;</a:t>
            </a:r>
          </a:p>
          <a:p>
            <a:pPr marL="0" indent="0" defTabSz="344488">
              <a:buFont typeface="Wingdings" panose="05000000000000000000" pitchFamily="2" charset="2"/>
              <a:buNone/>
            </a:pPr>
            <a:r>
              <a:rPr lang="en-US"/>
              <a:t>&lt;/</a:t>
            </a:r>
            <a:r>
              <a:rPr lang="en-US">
                <a:solidFill>
                  <a:schemeClr val="accent4"/>
                </a:solidFill>
              </a:rPr>
              <a:t>settings</a:t>
            </a:r>
            <a:r>
              <a:rPr lang="en-US"/>
              <a:t>&gt;</a:t>
            </a:r>
          </a:p>
        </p:txBody>
      </p:sp>
      <p:pic>
        <p:nvPicPr>
          <p:cNvPr id="10" name="Audio 9">
            <a:hlinkClick r:id="" action="ppaction://media"/>
            <a:extLst>
              <a:ext uri="{FF2B5EF4-FFF2-40B4-BE49-F238E27FC236}">
                <a16:creationId xmlns:a16="http://schemas.microsoft.com/office/drawing/2014/main" id="{8170C43A-397A-09CB-D528-7218C791930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56383140"/>
      </p:ext>
    </p:extLst>
  </p:cSld>
  <p:clrMapOvr>
    <a:masterClrMapping/>
  </p:clrMapOvr>
  <mc:AlternateContent xmlns:mc="http://schemas.openxmlformats.org/markup-compatibility/2006" xmlns:p14="http://schemas.microsoft.com/office/powerpoint/2010/main">
    <mc:Choice Requires="p14">
      <p:transition spd="slow" p14:dur="2000" advTm="44079"/>
    </mc:Choice>
    <mc:Fallback xmlns="">
      <p:transition spd="slow" advTm="4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797BB-97B3-7463-7D13-FFB1D11D3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6B8C1B-ED3C-DCF6-553A-5812D85FFEA5}"/>
              </a:ext>
            </a:extLst>
          </p:cNvPr>
          <p:cNvSpPr>
            <a:spLocks noGrp="1"/>
          </p:cNvSpPr>
          <p:nvPr>
            <p:ph type="title"/>
          </p:nvPr>
        </p:nvSpPr>
        <p:spPr/>
        <p:txBody>
          <a:bodyPr/>
          <a:lstStyle/>
          <a:p>
            <a:r>
              <a:rPr lang="en-US"/>
              <a:t>Deserialization from Untrusted Sources</a:t>
            </a:r>
          </a:p>
        </p:txBody>
      </p:sp>
      <p:sp>
        <p:nvSpPr>
          <p:cNvPr id="6" name="Text Placeholder 5">
            <a:extLst>
              <a:ext uri="{FF2B5EF4-FFF2-40B4-BE49-F238E27FC236}">
                <a16:creationId xmlns:a16="http://schemas.microsoft.com/office/drawing/2014/main" id="{F1CDCC3E-32E3-F1B7-716A-E0E2888F7658}"/>
              </a:ext>
            </a:extLst>
          </p:cNvPr>
          <p:cNvSpPr>
            <a:spLocks noGrp="1"/>
          </p:cNvSpPr>
          <p:nvPr>
            <p:ph type="body" sz="quarter" idx="16"/>
          </p:nvPr>
        </p:nvSpPr>
        <p:spPr/>
        <p:txBody>
          <a:bodyPr/>
          <a:lstStyle/>
          <a:p>
            <a:pPr>
              <a:buClr>
                <a:srgbClr val="092C74"/>
              </a:buClr>
            </a:pPr>
            <a:r>
              <a:rPr lang="en-US"/>
              <a:t>Untrusted sources</a:t>
            </a:r>
          </a:p>
          <a:p>
            <a:pPr lvl="1"/>
            <a:r>
              <a:rPr lang="en-US"/>
              <a:t>The network, files accessible by other programs, and standard input are all examples of untrusted sources for serialized objects.</a:t>
            </a:r>
          </a:p>
          <a:p>
            <a:pPr>
              <a:buClr>
                <a:srgbClr val="092C74"/>
              </a:buClr>
            </a:pPr>
            <a:r>
              <a:rPr lang="en-US"/>
              <a:t>A good rule of thumb is if it involves I/O, it's likely an untrusted source.</a:t>
            </a:r>
          </a:p>
          <a:p>
            <a:pPr>
              <a:buClr>
                <a:srgbClr val="092C74"/>
              </a:buClr>
            </a:pPr>
            <a:r>
              <a:rPr lang="en-US"/>
              <a:t>Consequences (assuming proper care isn't taken)</a:t>
            </a:r>
          </a:p>
          <a:p>
            <a:pPr lvl="1"/>
            <a:r>
              <a:rPr lang="en-US"/>
              <a:t>Best case: Graceful error as program copes with invalid data.</a:t>
            </a:r>
          </a:p>
          <a:p>
            <a:pPr lvl="1"/>
            <a:r>
              <a:rPr lang="en-US"/>
              <a:t>Worst case: System compromise as the deserialized object leads to code execution.</a:t>
            </a:r>
          </a:p>
        </p:txBody>
      </p:sp>
      <p:pic>
        <p:nvPicPr>
          <p:cNvPr id="9" name="Audio 8">
            <a:hlinkClick r:id="" action="ppaction://media"/>
            <a:extLst>
              <a:ext uri="{FF2B5EF4-FFF2-40B4-BE49-F238E27FC236}">
                <a16:creationId xmlns:a16="http://schemas.microsoft.com/office/drawing/2014/main" id="{50F2A674-94DD-98BA-18ED-9AEC6E9D086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66635538"/>
      </p:ext>
    </p:extLst>
  </p:cSld>
  <p:clrMapOvr>
    <a:masterClrMapping/>
  </p:clrMapOvr>
  <mc:AlternateContent xmlns:mc="http://schemas.openxmlformats.org/markup-compatibility/2006" xmlns:p14="http://schemas.microsoft.com/office/powerpoint/2010/main">
    <mc:Choice Requires="p14">
      <p:transition spd="slow" p14:dur="2000" advTm="106814"/>
    </mc:Choice>
    <mc:Fallback xmlns="">
      <p:transition spd="slow" advTm="106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EBB33-3482-02FD-8A26-D007A17C0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446D1-AF9C-23FD-54F7-B2053057C7C8}"/>
              </a:ext>
            </a:extLst>
          </p:cNvPr>
          <p:cNvSpPr>
            <a:spLocks noGrp="1"/>
          </p:cNvSpPr>
          <p:nvPr>
            <p:ph type="title"/>
          </p:nvPr>
        </p:nvSpPr>
        <p:spPr/>
        <p:txBody>
          <a:bodyPr/>
          <a:lstStyle/>
          <a:p>
            <a:r>
              <a:rPr lang="en-US"/>
              <a:t>Python Serialization</a:t>
            </a:r>
          </a:p>
        </p:txBody>
      </p:sp>
      <p:sp>
        <p:nvSpPr>
          <p:cNvPr id="6" name="Text Placeholder 5">
            <a:extLst>
              <a:ext uri="{FF2B5EF4-FFF2-40B4-BE49-F238E27FC236}">
                <a16:creationId xmlns:a16="http://schemas.microsoft.com/office/drawing/2014/main" id="{75A643E9-830B-C197-4AC7-DC6434A767E0}"/>
              </a:ext>
            </a:extLst>
          </p:cNvPr>
          <p:cNvSpPr>
            <a:spLocks noGrp="1"/>
          </p:cNvSpPr>
          <p:nvPr>
            <p:ph type="body" sz="quarter" idx="16"/>
          </p:nvPr>
        </p:nvSpPr>
        <p:spPr/>
        <p:txBody>
          <a:bodyPr/>
          <a:lstStyle/>
          <a:p>
            <a:pPr>
              <a:buClr>
                <a:srgbClr val="092C74"/>
              </a:buClr>
            </a:pPr>
            <a:r>
              <a:rPr lang="en-US"/>
              <a:t>Python’s </a:t>
            </a:r>
            <a:r>
              <a:rPr lang="en-US" b="1"/>
              <a:t>pickle </a:t>
            </a:r>
            <a:r>
              <a:rPr lang="en-US"/>
              <a:t>module (de)serializes a Python object structure</a:t>
            </a:r>
          </a:p>
          <a:p>
            <a:pPr lvl="1"/>
            <a:r>
              <a:rPr lang="en-US" b="1">
                <a:solidFill>
                  <a:schemeClr val="accent4"/>
                </a:solidFill>
              </a:rPr>
              <a:t>Pickling</a:t>
            </a:r>
            <a:r>
              <a:rPr lang="en-US"/>
              <a:t> converts a Python object into a byte stream; not human-readable</a:t>
            </a:r>
          </a:p>
          <a:p>
            <a:pPr lvl="1"/>
            <a:r>
              <a:rPr lang="en-US" b="1">
                <a:solidFill>
                  <a:schemeClr val="accent4"/>
                </a:solidFill>
              </a:rPr>
              <a:t>Unpickling</a:t>
            </a:r>
            <a:r>
              <a:rPr lang="en-US"/>
              <a:t> converts the byte stream into an object instance</a:t>
            </a:r>
          </a:p>
          <a:p>
            <a:pPr lvl="1"/>
            <a:r>
              <a:rPr lang="en-US"/>
              <a:t>Currently version 5; backwards compatible with all previous versions</a:t>
            </a:r>
          </a:p>
          <a:p>
            <a:r>
              <a:rPr lang="en-US"/>
              <a:t>Pickle works in a </a:t>
            </a:r>
            <a:r>
              <a:rPr lang="en-US" b="1">
                <a:solidFill>
                  <a:schemeClr val="accent4"/>
                </a:solidFill>
              </a:rPr>
              <a:t>tiny virtual machine</a:t>
            </a:r>
            <a:endParaRPr lang="en-US"/>
          </a:p>
          <a:p>
            <a:pPr lvl="1"/>
            <a:r>
              <a:rPr lang="en-US"/>
              <a:t>A Pickle stream is a series of interleaved data and instructions</a:t>
            </a:r>
          </a:p>
          <a:p>
            <a:pPr lvl="1"/>
            <a:r>
              <a:rPr lang="en-US"/>
              <a:t>Analogous to a program!</a:t>
            </a:r>
          </a:p>
          <a:p>
            <a:r>
              <a:rPr lang="en-US"/>
              <a:t>Human-readable pickle available using </a:t>
            </a:r>
            <a:r>
              <a:rPr lang="en-US" err="1">
                <a:solidFill>
                  <a:schemeClr val="accent1"/>
                </a:solidFill>
                <a:latin typeface="Consolas" panose="020B0609020204030204" pitchFamily="49" charset="0"/>
              </a:rPr>
              <a:t>pickletools.dis</a:t>
            </a:r>
            <a:r>
              <a:rPr lang="en-US">
                <a:solidFill>
                  <a:schemeClr val="accent1"/>
                </a:solidFill>
                <a:latin typeface="Consolas" panose="020B0609020204030204" pitchFamily="49" charset="0"/>
              </a:rPr>
              <a:t>()</a:t>
            </a:r>
          </a:p>
          <a:p>
            <a:r>
              <a:rPr lang="en-US"/>
              <a:t>Remove unused opcodes with </a:t>
            </a:r>
            <a:r>
              <a:rPr lang="en-US" err="1">
                <a:solidFill>
                  <a:schemeClr val="accent1"/>
                </a:solidFill>
                <a:latin typeface="Consolas" panose="020B0609020204030204" pitchFamily="49" charset="0"/>
              </a:rPr>
              <a:t>pickletools.optimize</a:t>
            </a:r>
            <a:r>
              <a:rPr lang="en-US">
                <a:solidFill>
                  <a:schemeClr val="accent1"/>
                </a:solidFill>
                <a:latin typeface="Consolas" panose="020B0609020204030204" pitchFamily="49" charset="0"/>
              </a:rPr>
              <a:t>()</a:t>
            </a:r>
          </a:p>
        </p:txBody>
      </p:sp>
      <p:pic>
        <p:nvPicPr>
          <p:cNvPr id="19" name="Audio 18">
            <a:hlinkClick r:id="" action="ppaction://media"/>
            <a:extLst>
              <a:ext uri="{FF2B5EF4-FFF2-40B4-BE49-F238E27FC236}">
                <a16:creationId xmlns:a16="http://schemas.microsoft.com/office/drawing/2014/main" id="{3D7EE459-72A0-C0B5-CB0C-03F886EBAB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781735652"/>
      </p:ext>
    </p:extLst>
  </p:cSld>
  <p:clrMapOvr>
    <a:masterClrMapping/>
  </p:clrMapOvr>
  <mc:AlternateContent xmlns:mc="http://schemas.openxmlformats.org/markup-compatibility/2006" xmlns:p14="http://schemas.microsoft.com/office/powerpoint/2010/main">
    <mc:Choice Requires="p14">
      <p:transition spd="slow" p14:dur="2000" advTm="67587"/>
    </mc:Choice>
    <mc:Fallback xmlns="">
      <p:transition spd="slow" advTm="67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0F6A4-D1C9-2CBD-D32E-BB6D59D77A0E}"/>
            </a:ext>
          </a:extLst>
        </p:cNvPr>
        <p:cNvGrpSpPr/>
        <p:nvPr/>
      </p:nvGrpSpPr>
      <p:grpSpPr>
        <a:xfrm>
          <a:off x="0" y="0"/>
          <a:ext cx="0" cy="0"/>
          <a:chOff x="0" y="0"/>
          <a:chExt cx="0" cy="0"/>
        </a:xfrm>
      </p:grpSpPr>
      <p:sp>
        <p:nvSpPr>
          <p:cNvPr id="60" name="Rectangle 59">
            <a:extLst>
              <a:ext uri="{FF2B5EF4-FFF2-40B4-BE49-F238E27FC236}">
                <a16:creationId xmlns:a16="http://schemas.microsoft.com/office/drawing/2014/main" id="{632A03DA-662F-E615-024B-16A84527D995}"/>
              </a:ext>
            </a:extLst>
          </p:cNvPr>
          <p:cNvSpPr/>
          <p:nvPr/>
        </p:nvSpPr>
        <p:spPr>
          <a:xfrm>
            <a:off x="457200" y="1228724"/>
            <a:ext cx="8229599" cy="351472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B9AEFB89-E2C3-9E31-C863-48A2DE4EF873}"/>
              </a:ext>
            </a:extLst>
          </p:cNvPr>
          <p:cNvSpPr>
            <a:spLocks noGrp="1"/>
          </p:cNvSpPr>
          <p:nvPr>
            <p:ph type="title"/>
          </p:nvPr>
        </p:nvSpPr>
        <p:spPr>
          <a:xfrm>
            <a:off x="533920" y="107119"/>
            <a:ext cx="8152880" cy="857542"/>
          </a:xfrm>
        </p:spPr>
        <p:txBody>
          <a:bodyPr/>
          <a:lstStyle/>
          <a:p>
            <a:r>
              <a:rPr lang="en-US"/>
              <a:t>Python Serialization</a:t>
            </a:r>
          </a:p>
        </p:txBody>
      </p:sp>
      <p:pic>
        <p:nvPicPr>
          <p:cNvPr id="14" name="Picture Placeholder 13">
            <a:extLst>
              <a:ext uri="{FF2B5EF4-FFF2-40B4-BE49-F238E27FC236}">
                <a16:creationId xmlns:a16="http://schemas.microsoft.com/office/drawing/2014/main" id="{566E13DB-FC50-F964-28C4-166116EE3108}"/>
              </a:ext>
            </a:extLst>
          </p:cNvPr>
          <p:cNvPicPr>
            <a:picLocks noGrp="1" noChangeAspect="1"/>
          </p:cNvPicPr>
          <p:nvPr>
            <p:ph type="pic" sz="quarter" idx="19"/>
          </p:nvPr>
        </p:nvPicPr>
        <p:blipFill>
          <a:blip r:embed="rId5"/>
          <a:srcRect l="-1" t="-1" r="-22395" b="2"/>
          <a:stretch/>
        </p:blipFill>
        <p:spPr>
          <a:xfrm>
            <a:off x="522711" y="1389888"/>
            <a:ext cx="3921623" cy="3174968"/>
          </a:xfrm>
          <a:solidFill>
            <a:srgbClr val="1F1F1F"/>
          </a:solidFill>
        </p:spPr>
      </p:pic>
      <p:pic>
        <p:nvPicPr>
          <p:cNvPr id="19" name="Picture Placeholder 18">
            <a:extLst>
              <a:ext uri="{FF2B5EF4-FFF2-40B4-BE49-F238E27FC236}">
                <a16:creationId xmlns:a16="http://schemas.microsoft.com/office/drawing/2014/main" id="{B49A928F-7A3C-34F8-66A3-806213C3AADE}"/>
              </a:ext>
            </a:extLst>
          </p:cNvPr>
          <p:cNvPicPr>
            <a:picLocks noGrp="1" noChangeAspect="1"/>
          </p:cNvPicPr>
          <p:nvPr>
            <p:ph type="pic" sz="quarter" idx="13"/>
          </p:nvPr>
        </p:nvPicPr>
        <p:blipFill>
          <a:blip r:embed="rId6"/>
          <a:srcRect l="-2" t="1" r="-63681" b="-1"/>
          <a:stretch/>
        </p:blipFill>
        <p:spPr>
          <a:xfrm>
            <a:off x="4765177" y="1389888"/>
            <a:ext cx="3856112" cy="3174968"/>
          </a:xfrm>
          <a:solidFill>
            <a:srgbClr val="181818"/>
          </a:solidFill>
        </p:spPr>
      </p:pic>
      <p:grpSp>
        <p:nvGrpSpPr>
          <p:cNvPr id="62" name="Group 61">
            <a:extLst>
              <a:ext uri="{FF2B5EF4-FFF2-40B4-BE49-F238E27FC236}">
                <a16:creationId xmlns:a16="http://schemas.microsoft.com/office/drawing/2014/main" id="{3A0E526B-8685-1365-628E-01AC0028317A}"/>
              </a:ext>
            </a:extLst>
          </p:cNvPr>
          <p:cNvGrpSpPr/>
          <p:nvPr/>
        </p:nvGrpSpPr>
        <p:grpSpPr>
          <a:xfrm>
            <a:off x="1415696" y="2276717"/>
            <a:ext cx="4909292" cy="571694"/>
            <a:chOff x="1415696" y="2276717"/>
            <a:chExt cx="4909292" cy="571694"/>
          </a:xfrm>
        </p:grpSpPr>
        <p:sp>
          <p:nvSpPr>
            <p:cNvPr id="25" name="Rectangle 24">
              <a:extLst>
                <a:ext uri="{FF2B5EF4-FFF2-40B4-BE49-F238E27FC236}">
                  <a16:creationId xmlns:a16="http://schemas.microsoft.com/office/drawing/2014/main" id="{B9793CEE-F691-641E-4515-2888DA43A9F5}"/>
                </a:ext>
              </a:extLst>
            </p:cNvPr>
            <p:cNvSpPr/>
            <p:nvPr/>
          </p:nvSpPr>
          <p:spPr>
            <a:xfrm>
              <a:off x="6065057" y="2690595"/>
              <a:ext cx="259931"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3EA61B0-C169-770B-7AB9-43E3584CD67D}"/>
                </a:ext>
              </a:extLst>
            </p:cNvPr>
            <p:cNvSpPr/>
            <p:nvPr/>
          </p:nvSpPr>
          <p:spPr>
            <a:xfrm>
              <a:off x="1415696" y="2276717"/>
              <a:ext cx="596450"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E8C1796E-B940-35AF-C2DA-2EBFFC02760C}"/>
                </a:ext>
              </a:extLst>
            </p:cNvPr>
            <p:cNvCxnSpPr>
              <a:stCxn id="26" idx="3"/>
              <a:endCxn id="25" idx="1"/>
            </p:cNvCxnSpPr>
            <p:nvPr/>
          </p:nvCxnSpPr>
          <p:spPr>
            <a:xfrm>
              <a:off x="2012146" y="2355625"/>
              <a:ext cx="4052911" cy="413878"/>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D84E6E2-86A1-7130-4BF9-4A3C4D57747D}"/>
              </a:ext>
            </a:extLst>
          </p:cNvPr>
          <p:cNvGrpSpPr/>
          <p:nvPr/>
        </p:nvGrpSpPr>
        <p:grpSpPr>
          <a:xfrm>
            <a:off x="1415696" y="2434533"/>
            <a:ext cx="4909291" cy="805901"/>
            <a:chOff x="1415696" y="2434533"/>
            <a:chExt cx="4909291" cy="805901"/>
          </a:xfrm>
        </p:grpSpPr>
        <p:sp>
          <p:nvSpPr>
            <p:cNvPr id="27" name="Rectangle 26">
              <a:extLst>
                <a:ext uri="{FF2B5EF4-FFF2-40B4-BE49-F238E27FC236}">
                  <a16:creationId xmlns:a16="http://schemas.microsoft.com/office/drawing/2014/main" id="{44212680-E916-CE15-47B7-8C2F52DFCE7C}"/>
                </a:ext>
              </a:extLst>
            </p:cNvPr>
            <p:cNvSpPr/>
            <p:nvPr/>
          </p:nvSpPr>
          <p:spPr>
            <a:xfrm>
              <a:off x="1415696" y="2434533"/>
              <a:ext cx="596450"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60D968-1F5C-34DD-2932-0300976F517F}"/>
                </a:ext>
              </a:extLst>
            </p:cNvPr>
            <p:cNvSpPr/>
            <p:nvPr/>
          </p:nvSpPr>
          <p:spPr>
            <a:xfrm>
              <a:off x="6065056" y="3082618"/>
              <a:ext cx="259931"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C3B68C80-3D23-D78E-A1BE-4E498833935E}"/>
                </a:ext>
              </a:extLst>
            </p:cNvPr>
            <p:cNvCxnSpPr>
              <a:cxnSpLocks/>
              <a:stCxn id="27" idx="3"/>
              <a:endCxn id="30" idx="1"/>
            </p:cNvCxnSpPr>
            <p:nvPr/>
          </p:nvCxnSpPr>
          <p:spPr>
            <a:xfrm>
              <a:off x="2012146" y="2513441"/>
              <a:ext cx="4052910" cy="648085"/>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684F17-90B5-C809-73EA-9BCF56DC85A1}"/>
              </a:ext>
            </a:extLst>
          </p:cNvPr>
          <p:cNvGrpSpPr/>
          <p:nvPr/>
        </p:nvGrpSpPr>
        <p:grpSpPr>
          <a:xfrm>
            <a:off x="1415696" y="2593519"/>
            <a:ext cx="4909291" cy="931029"/>
            <a:chOff x="1415696" y="2593519"/>
            <a:chExt cx="4909291" cy="931029"/>
          </a:xfrm>
        </p:grpSpPr>
        <p:sp>
          <p:nvSpPr>
            <p:cNvPr id="28" name="Rectangle 27">
              <a:extLst>
                <a:ext uri="{FF2B5EF4-FFF2-40B4-BE49-F238E27FC236}">
                  <a16:creationId xmlns:a16="http://schemas.microsoft.com/office/drawing/2014/main" id="{34E988DE-B91F-1B50-2D61-56D0A403905C}"/>
                </a:ext>
              </a:extLst>
            </p:cNvPr>
            <p:cNvSpPr/>
            <p:nvPr/>
          </p:nvSpPr>
          <p:spPr>
            <a:xfrm>
              <a:off x="1415696" y="2593519"/>
              <a:ext cx="596450"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17E981-29A3-A5EB-710C-B755E1326943}"/>
                </a:ext>
              </a:extLst>
            </p:cNvPr>
            <p:cNvSpPr/>
            <p:nvPr/>
          </p:nvSpPr>
          <p:spPr>
            <a:xfrm>
              <a:off x="6065056" y="3366732"/>
              <a:ext cx="259931"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0B47B5B-D15C-26FD-9E58-BA8E22ADAC3F}"/>
                </a:ext>
              </a:extLst>
            </p:cNvPr>
            <p:cNvCxnSpPr>
              <a:cxnSpLocks/>
              <a:stCxn id="28" idx="3"/>
              <a:endCxn id="31" idx="1"/>
            </p:cNvCxnSpPr>
            <p:nvPr/>
          </p:nvCxnSpPr>
          <p:spPr>
            <a:xfrm>
              <a:off x="2012146" y="2672427"/>
              <a:ext cx="4052910" cy="773213"/>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29B2349-ADBB-EBFC-1E7A-5B1DB97250F9}"/>
              </a:ext>
            </a:extLst>
          </p:cNvPr>
          <p:cNvGrpSpPr/>
          <p:nvPr/>
        </p:nvGrpSpPr>
        <p:grpSpPr>
          <a:xfrm>
            <a:off x="1536378" y="1735194"/>
            <a:ext cx="4617643" cy="1458244"/>
            <a:chOff x="1536378" y="1735194"/>
            <a:chExt cx="4617643" cy="1458244"/>
          </a:xfrm>
        </p:grpSpPr>
        <p:sp>
          <p:nvSpPr>
            <p:cNvPr id="23" name="Rectangle 22">
              <a:extLst>
                <a:ext uri="{FF2B5EF4-FFF2-40B4-BE49-F238E27FC236}">
                  <a16:creationId xmlns:a16="http://schemas.microsoft.com/office/drawing/2014/main" id="{A67F52E4-C1F1-CB34-73CE-302B4086FBA5}"/>
                </a:ext>
              </a:extLst>
            </p:cNvPr>
            <p:cNvSpPr/>
            <p:nvPr/>
          </p:nvSpPr>
          <p:spPr>
            <a:xfrm>
              <a:off x="1536378" y="3035622"/>
              <a:ext cx="259931"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BF1E7F-DDFC-018F-0621-9F9A45FD636A}"/>
                </a:ext>
              </a:extLst>
            </p:cNvPr>
            <p:cNvSpPr/>
            <p:nvPr/>
          </p:nvSpPr>
          <p:spPr>
            <a:xfrm>
              <a:off x="5894090" y="1735194"/>
              <a:ext cx="259931"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55B3446C-13CB-1661-470A-8A853DA222C6}"/>
                </a:ext>
              </a:extLst>
            </p:cNvPr>
            <p:cNvCxnSpPr>
              <a:cxnSpLocks/>
              <a:stCxn id="23" idx="3"/>
              <a:endCxn id="24" idx="1"/>
            </p:cNvCxnSpPr>
            <p:nvPr/>
          </p:nvCxnSpPr>
          <p:spPr>
            <a:xfrm flipV="1">
              <a:off x="1796309" y="1814102"/>
              <a:ext cx="4097781" cy="1300428"/>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804A6C3-D09E-8394-7031-9560034F39CD}"/>
              </a:ext>
            </a:extLst>
          </p:cNvPr>
          <p:cNvGrpSpPr/>
          <p:nvPr/>
        </p:nvGrpSpPr>
        <p:grpSpPr>
          <a:xfrm>
            <a:off x="1432716" y="2891732"/>
            <a:ext cx="4995934" cy="458493"/>
            <a:chOff x="1432716" y="2891732"/>
            <a:chExt cx="4995934" cy="458493"/>
          </a:xfrm>
        </p:grpSpPr>
        <p:sp>
          <p:nvSpPr>
            <p:cNvPr id="29" name="Rectangle 28">
              <a:extLst>
                <a:ext uri="{FF2B5EF4-FFF2-40B4-BE49-F238E27FC236}">
                  <a16:creationId xmlns:a16="http://schemas.microsoft.com/office/drawing/2014/main" id="{65212C4D-BD0E-2D62-B6C8-B3FAA9C7AD7D}"/>
                </a:ext>
              </a:extLst>
            </p:cNvPr>
            <p:cNvSpPr/>
            <p:nvPr/>
          </p:nvSpPr>
          <p:spPr>
            <a:xfrm>
              <a:off x="6065057" y="2891732"/>
              <a:ext cx="363593"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08D5127-2B48-796B-EDD6-0FB7DC51757F}"/>
                </a:ext>
              </a:extLst>
            </p:cNvPr>
            <p:cNvSpPr/>
            <p:nvPr/>
          </p:nvSpPr>
          <p:spPr>
            <a:xfrm>
              <a:off x="1432716" y="3192665"/>
              <a:ext cx="526049" cy="15756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33859561-E5FE-CA84-70EF-30BD5187F7AA}"/>
                </a:ext>
              </a:extLst>
            </p:cNvPr>
            <p:cNvCxnSpPr>
              <a:cxnSpLocks/>
              <a:stCxn id="33" idx="3"/>
              <a:endCxn id="29" idx="1"/>
            </p:cNvCxnSpPr>
            <p:nvPr/>
          </p:nvCxnSpPr>
          <p:spPr>
            <a:xfrm flipV="1">
              <a:off x="1958765" y="2970640"/>
              <a:ext cx="4106292" cy="300805"/>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7026528C-1570-0FE4-510A-B1F141D85F4D}"/>
              </a:ext>
            </a:extLst>
          </p:cNvPr>
          <p:cNvGrpSpPr/>
          <p:nvPr/>
        </p:nvGrpSpPr>
        <p:grpSpPr>
          <a:xfrm>
            <a:off x="1435809" y="3484194"/>
            <a:ext cx="4667927" cy="697910"/>
            <a:chOff x="1435809" y="3484194"/>
            <a:chExt cx="4667927" cy="697910"/>
          </a:xfrm>
        </p:grpSpPr>
        <p:sp>
          <p:nvSpPr>
            <p:cNvPr id="32" name="Rectangle 31">
              <a:extLst>
                <a:ext uri="{FF2B5EF4-FFF2-40B4-BE49-F238E27FC236}">
                  <a16:creationId xmlns:a16="http://schemas.microsoft.com/office/drawing/2014/main" id="{FFC48549-7D6B-81C8-AE4F-A4A49BC188C1}"/>
                </a:ext>
              </a:extLst>
            </p:cNvPr>
            <p:cNvSpPr/>
            <p:nvPr/>
          </p:nvSpPr>
          <p:spPr>
            <a:xfrm>
              <a:off x="5936638" y="3857190"/>
              <a:ext cx="167098" cy="32491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2AC7774-884A-6A32-1255-3FF591DCB819}"/>
                </a:ext>
              </a:extLst>
            </p:cNvPr>
            <p:cNvSpPr/>
            <p:nvPr/>
          </p:nvSpPr>
          <p:spPr>
            <a:xfrm>
              <a:off x="1435809" y="3484194"/>
              <a:ext cx="576337"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3C37D505-B344-1D0F-DF5A-96C6E7ECE6BE}"/>
                </a:ext>
              </a:extLst>
            </p:cNvPr>
            <p:cNvCxnSpPr>
              <a:cxnSpLocks/>
              <a:stCxn id="35" idx="3"/>
              <a:endCxn id="32" idx="1"/>
            </p:cNvCxnSpPr>
            <p:nvPr/>
          </p:nvCxnSpPr>
          <p:spPr>
            <a:xfrm>
              <a:off x="2012146" y="3563102"/>
              <a:ext cx="3924492" cy="456545"/>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A1FEAA9A-2AF1-4B1B-223A-A5CA1A5171BB}"/>
              </a:ext>
            </a:extLst>
          </p:cNvPr>
          <p:cNvGrpSpPr/>
          <p:nvPr/>
        </p:nvGrpSpPr>
        <p:grpSpPr>
          <a:xfrm>
            <a:off x="1403318" y="3278988"/>
            <a:ext cx="4606957" cy="204951"/>
            <a:chOff x="1403318" y="3278988"/>
            <a:chExt cx="4606957" cy="204951"/>
          </a:xfrm>
        </p:grpSpPr>
        <p:sp>
          <p:nvSpPr>
            <p:cNvPr id="34" name="Rectangle 33">
              <a:extLst>
                <a:ext uri="{FF2B5EF4-FFF2-40B4-BE49-F238E27FC236}">
                  <a16:creationId xmlns:a16="http://schemas.microsoft.com/office/drawing/2014/main" id="{431762DB-2D28-576B-35F6-7CD17B299C50}"/>
                </a:ext>
              </a:extLst>
            </p:cNvPr>
            <p:cNvSpPr/>
            <p:nvPr/>
          </p:nvSpPr>
          <p:spPr>
            <a:xfrm>
              <a:off x="1403318" y="3350480"/>
              <a:ext cx="259931" cy="13345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7A280AAB-BCC5-5D45-B53E-1ED3EE0D14CA}"/>
                </a:ext>
              </a:extLst>
            </p:cNvPr>
            <p:cNvCxnSpPr>
              <a:cxnSpLocks/>
              <a:stCxn id="34" idx="3"/>
              <a:endCxn id="58" idx="1"/>
            </p:cNvCxnSpPr>
            <p:nvPr/>
          </p:nvCxnSpPr>
          <p:spPr>
            <a:xfrm flipV="1">
              <a:off x="1663249" y="3357896"/>
              <a:ext cx="4153477" cy="59314"/>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B0BD16F-F19F-F0C6-9B61-B6E1A06ABB1A}"/>
                </a:ext>
              </a:extLst>
            </p:cNvPr>
            <p:cNvSpPr/>
            <p:nvPr/>
          </p:nvSpPr>
          <p:spPr>
            <a:xfrm>
              <a:off x="5816726" y="3278988"/>
              <a:ext cx="193549" cy="1578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Audio 14">
            <a:hlinkClick r:id="" action="ppaction://media"/>
            <a:extLst>
              <a:ext uri="{FF2B5EF4-FFF2-40B4-BE49-F238E27FC236}">
                <a16:creationId xmlns:a16="http://schemas.microsoft.com/office/drawing/2014/main" id="{B99FBBCB-8936-60AD-42C5-4D501784C17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258356117"/>
      </p:ext>
    </p:extLst>
  </p:cSld>
  <p:clrMapOvr>
    <a:masterClrMapping/>
  </p:clrMapOvr>
  <mc:AlternateContent xmlns:mc="http://schemas.openxmlformats.org/markup-compatibility/2006" xmlns:p14="http://schemas.microsoft.com/office/powerpoint/2010/main">
    <mc:Choice Requires="p14">
      <p:transition spd="slow" p14:dur="2000" advTm="37839"/>
    </mc:Choice>
    <mc:Fallback xmlns="">
      <p:transition spd="slow" advTm="37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1"/>
                                        </p:tgtEl>
                                      </p:cBhvr>
                                    </p:animEffect>
                                    <p:set>
                                      <p:cBhvr>
                                        <p:cTn id="16" dur="1" fill="hold">
                                          <p:stCondLst>
                                            <p:cond delay="499"/>
                                          </p:stCondLst>
                                        </p:cTn>
                                        <p:tgtEl>
                                          <p:spTgt spid="61"/>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2"/>
                                        </p:tgtEl>
                                      </p:cBhvr>
                                    </p:animEffect>
                                    <p:set>
                                      <p:cBhvr>
                                        <p:cTn id="25" dur="1" fill="hold">
                                          <p:stCondLst>
                                            <p:cond delay="499"/>
                                          </p:stCondLst>
                                        </p:cTn>
                                        <p:tgtEl>
                                          <p:spTgt spid="62"/>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63"/>
                                        </p:tgtEl>
                                      </p:cBhvr>
                                    </p:animEffect>
                                    <p:set>
                                      <p:cBhvr>
                                        <p:cTn id="43" dur="1" fill="hold">
                                          <p:stCondLst>
                                            <p:cond delay="499"/>
                                          </p:stCondLst>
                                        </p:cTn>
                                        <p:tgtEl>
                                          <p:spTgt spid="63"/>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67"/>
                                        </p:tgtEl>
                                      </p:cBhvr>
                                    </p:animEffect>
                                    <p:set>
                                      <p:cBhvr>
                                        <p:cTn id="52" dur="1" fill="hold">
                                          <p:stCondLst>
                                            <p:cond delay="499"/>
                                          </p:stCondLst>
                                        </p:cTn>
                                        <p:tgtEl>
                                          <p:spTgt spid="67"/>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4"/>
                                        </p:tgtEl>
                                      </p:cBhvr>
                                    </p:animEffect>
                                    <p:set>
                                      <p:cBhvr>
                                        <p:cTn id="61" dur="1" fill="hold">
                                          <p:stCondLst>
                                            <p:cond delay="499"/>
                                          </p:stCondLst>
                                        </p:cTn>
                                        <p:tgtEl>
                                          <p:spTgt spid="64"/>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68"/>
                                        </p:tgtEl>
                                      </p:cBhvr>
                                    </p:animEffect>
                                    <p:set>
                                      <p:cBhvr>
                                        <p:cTn id="70"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68387-2E86-E978-F620-F87824D101D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A6A7E3A-854F-CFA4-787E-9ED747640504}"/>
              </a:ext>
            </a:extLst>
          </p:cNvPr>
          <p:cNvSpPr txBox="1"/>
          <p:nvPr/>
        </p:nvSpPr>
        <p:spPr>
          <a:xfrm>
            <a:off x="471753" y="1177290"/>
            <a:ext cx="3298723" cy="3566160"/>
          </a:xfrm>
          <a:prstGeom prst="rect">
            <a:avLst/>
          </a:prstGeom>
          <a:solidFill>
            <a:schemeClr val="bg1"/>
          </a:solidFill>
          <a:ln>
            <a:solidFill>
              <a:schemeClr val="tx1"/>
            </a:solidFill>
          </a:ln>
        </p:spPr>
        <p:txBody>
          <a:bodyPr wrap="none" anchor="ctr">
            <a:noAutofit/>
          </a:bodyPr>
          <a:lstStyle/>
          <a:p>
            <a:r>
              <a:rPr lang="en-US" sz="950">
                <a:latin typeface="Consolas" panose="020B0609020204030204" pitchFamily="49" charset="0"/>
              </a:rPr>
              <a:t>    0: \x80 PROTO      4</a:t>
            </a:r>
          </a:p>
          <a:p>
            <a:r>
              <a:rPr lang="en-US" sz="950">
                <a:latin typeface="Consolas" panose="020B0609020204030204" pitchFamily="49" charset="0"/>
              </a:rPr>
              <a:t>    2: \x95 FRAME      60</a:t>
            </a:r>
          </a:p>
          <a:p>
            <a:r>
              <a:rPr lang="en-US" sz="950">
                <a:latin typeface="Consolas" panose="020B0609020204030204" pitchFamily="49" charset="0"/>
              </a:rPr>
              <a:t>   11: \x8c </a:t>
            </a:r>
            <a:r>
              <a:rPr lang="en-US" sz="950" b="1">
                <a:solidFill>
                  <a:schemeClr val="accent4"/>
                </a:solidFill>
                <a:latin typeface="Consolas" panose="020B0609020204030204" pitchFamily="49" charset="0"/>
              </a:rPr>
              <a:t>SHORT_BINUNICODE '__main__'</a:t>
            </a:r>
          </a:p>
          <a:p>
            <a:r>
              <a:rPr lang="en-US" sz="950">
                <a:latin typeface="Consolas" panose="020B0609020204030204" pitchFamily="49" charset="0"/>
              </a:rPr>
              <a:t>   21: \x8c SHORT_BINUNICODE 'Foo'</a:t>
            </a:r>
          </a:p>
          <a:p>
            <a:r>
              <a:rPr lang="en-US" sz="950">
                <a:latin typeface="Consolas" panose="020B0609020204030204" pitchFamily="49" charset="0"/>
              </a:rPr>
              <a:t>   26: \x93 STACK_GLOBAL</a:t>
            </a:r>
          </a:p>
          <a:p>
            <a:r>
              <a:rPr lang="en-US" sz="950">
                <a:latin typeface="Consolas" panose="020B0609020204030204" pitchFamily="49" charset="0"/>
              </a:rPr>
              <a:t>   27: )    EMPTY_TUPLE</a:t>
            </a:r>
          </a:p>
          <a:p>
            <a:r>
              <a:rPr lang="en-US" sz="950">
                <a:latin typeface="Consolas" panose="020B0609020204030204" pitchFamily="49" charset="0"/>
              </a:rPr>
              <a:t>   28: \x81 NEWOBJ</a:t>
            </a:r>
          </a:p>
          <a:p>
            <a:r>
              <a:rPr lang="en-US" sz="950">
                <a:latin typeface="Consolas" panose="020B0609020204030204" pitchFamily="49" charset="0"/>
              </a:rPr>
              <a:t>   29: }    EMPTY_DICT</a:t>
            </a:r>
          </a:p>
          <a:p>
            <a:r>
              <a:rPr lang="en-US" sz="950">
                <a:latin typeface="Consolas" panose="020B0609020204030204" pitchFamily="49" charset="0"/>
              </a:rPr>
              <a:t>   30: (    MARK</a:t>
            </a:r>
          </a:p>
          <a:p>
            <a:r>
              <a:rPr lang="en-US" sz="950">
                <a:latin typeface="Consolas" panose="020B0609020204030204" pitchFamily="49" charset="0"/>
              </a:rPr>
              <a:t>   31: \x8c     SHORT_BINUNICODE 'var1'</a:t>
            </a:r>
          </a:p>
          <a:p>
            <a:r>
              <a:rPr lang="en-US" sz="950">
                <a:latin typeface="Consolas" panose="020B0609020204030204" pitchFamily="49" charset="0"/>
              </a:rPr>
              <a:t>   37: \x8c     SHORT_BINUNICODE 'string'</a:t>
            </a:r>
          </a:p>
          <a:p>
            <a:r>
              <a:rPr lang="en-US" sz="950">
                <a:latin typeface="Consolas" panose="020B0609020204030204" pitchFamily="49" charset="0"/>
              </a:rPr>
              <a:t>   45: \x8c     SHORT_BINUNICODE 'var2'</a:t>
            </a:r>
          </a:p>
          <a:p>
            <a:r>
              <a:rPr lang="en-US" sz="950">
                <a:latin typeface="Consolas" panose="020B0609020204030204" pitchFamily="49" charset="0"/>
              </a:rPr>
              <a:t>   51: K        BININT1    123</a:t>
            </a:r>
          </a:p>
          <a:p>
            <a:r>
              <a:rPr lang="en-US" sz="950">
                <a:latin typeface="Consolas" panose="020B0609020204030204" pitchFamily="49" charset="0"/>
              </a:rPr>
              <a:t>   53: \x8c     SHORT_BINUNICODE 'var3'</a:t>
            </a:r>
          </a:p>
          <a:p>
            <a:r>
              <a:rPr lang="en-US" sz="950">
                <a:latin typeface="Consolas" panose="020B0609020204030204" pitchFamily="49" charset="0"/>
              </a:rPr>
              <a:t>   59: ]        EMPTY_LIST</a:t>
            </a:r>
          </a:p>
          <a:p>
            <a:r>
              <a:rPr lang="en-US" sz="950">
                <a:latin typeface="Consolas" panose="020B0609020204030204" pitchFamily="49" charset="0"/>
              </a:rPr>
              <a:t>   60: (        MARK</a:t>
            </a:r>
          </a:p>
          <a:p>
            <a:r>
              <a:rPr lang="en-US" sz="950">
                <a:latin typeface="Consolas" panose="020B0609020204030204" pitchFamily="49" charset="0"/>
              </a:rPr>
              <a:t>   61: K            BININT1    1</a:t>
            </a:r>
          </a:p>
          <a:p>
            <a:r>
              <a:rPr lang="en-US" sz="950">
                <a:latin typeface="Consolas" panose="020B0609020204030204" pitchFamily="49" charset="0"/>
              </a:rPr>
              <a:t>   63: K            BININT1    2</a:t>
            </a:r>
          </a:p>
          <a:p>
            <a:r>
              <a:rPr lang="en-US" sz="950">
                <a:latin typeface="Consolas" panose="020B0609020204030204" pitchFamily="49" charset="0"/>
              </a:rPr>
              <a:t>   65: K            BININT1    3</a:t>
            </a:r>
          </a:p>
          <a:p>
            <a:r>
              <a:rPr lang="en-US" sz="950">
                <a:latin typeface="Consolas" panose="020B0609020204030204" pitchFamily="49" charset="0"/>
              </a:rPr>
              <a:t>   67: e            APPENDS    (MARK at 60)</a:t>
            </a:r>
          </a:p>
          <a:p>
            <a:r>
              <a:rPr lang="en-US" sz="950">
                <a:latin typeface="Consolas" panose="020B0609020204030204" pitchFamily="49" charset="0"/>
              </a:rPr>
              <a:t>   68: u        SETITEMS   (MARK at 30)</a:t>
            </a:r>
          </a:p>
          <a:p>
            <a:r>
              <a:rPr lang="en-US" sz="950">
                <a:latin typeface="Consolas" panose="020B0609020204030204" pitchFamily="49" charset="0"/>
              </a:rPr>
              <a:t>   69: b    BUILD</a:t>
            </a:r>
          </a:p>
          <a:p>
            <a:r>
              <a:rPr lang="en-US" sz="950">
                <a:latin typeface="Consolas" panose="020B0609020204030204" pitchFamily="49" charset="0"/>
              </a:rPr>
              <a:t>   70: .    STOP</a:t>
            </a:r>
          </a:p>
        </p:txBody>
      </p:sp>
      <p:sp>
        <p:nvSpPr>
          <p:cNvPr id="12" name="Title 11">
            <a:extLst>
              <a:ext uri="{FF2B5EF4-FFF2-40B4-BE49-F238E27FC236}">
                <a16:creationId xmlns:a16="http://schemas.microsoft.com/office/drawing/2014/main" id="{C750B1B6-A23A-8B00-2E76-1462A2F9BD28}"/>
              </a:ext>
            </a:extLst>
          </p:cNvPr>
          <p:cNvSpPr>
            <a:spLocks noGrp="1"/>
          </p:cNvSpPr>
          <p:nvPr>
            <p:ph type="title"/>
          </p:nvPr>
        </p:nvSpPr>
        <p:spPr/>
        <p:txBody>
          <a:bodyPr/>
          <a:lstStyle/>
          <a:p>
            <a:r>
              <a:rPr lang="en-US"/>
              <a:t>Python Serialization</a:t>
            </a:r>
          </a:p>
        </p:txBody>
      </p:sp>
      <p:graphicFrame>
        <p:nvGraphicFramePr>
          <p:cNvPr id="13" name="Table 12">
            <a:extLst>
              <a:ext uri="{FF2B5EF4-FFF2-40B4-BE49-F238E27FC236}">
                <a16:creationId xmlns:a16="http://schemas.microsoft.com/office/drawing/2014/main" id="{FD611077-FE90-AC14-6FF8-D5731F0BAE91}"/>
              </a:ext>
            </a:extLst>
          </p:cNvPr>
          <p:cNvGraphicFramePr>
            <a:graphicFrameLocks noGrp="1"/>
          </p:cNvGraphicFramePr>
          <p:nvPr>
            <p:extLst>
              <p:ext uri="{D42A27DB-BD31-4B8C-83A1-F6EECF244321}">
                <p14:modId xmlns:p14="http://schemas.microsoft.com/office/powerpoint/2010/main" val="1966378286"/>
              </p:ext>
            </p:extLst>
          </p:nvPr>
        </p:nvGraphicFramePr>
        <p:xfrm>
          <a:off x="5776647" y="1177290"/>
          <a:ext cx="2895600" cy="35661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4149873257"/>
                    </a:ext>
                  </a:extLst>
                </a:gridCol>
              </a:tblGrid>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5227073"/>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06211"/>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533460"/>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652947"/>
                  </a:ext>
                </a:extLst>
              </a:tr>
              <a:tr h="230633">
                <a:tc>
                  <a:txBody>
                    <a:bodyPr/>
                    <a:lstStyle/>
                    <a:p>
                      <a:endParaRPr lang="en-US" sz="120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867299"/>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7011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4446941"/>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593868"/>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30500"/>
                  </a:ext>
                </a:extLst>
              </a:tr>
              <a:tr h="230633">
                <a:tc>
                  <a:txBody>
                    <a:bodyPr/>
                    <a:lstStyle/>
                    <a:p>
                      <a:endParaRPr lang="en-US" sz="1200" b="1">
                        <a:solidFill>
                          <a:schemeClr val="accent4"/>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630925"/>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805003"/>
                  </a:ext>
                </a:extLst>
              </a:tr>
              <a:tr h="230633">
                <a:tc>
                  <a:txBody>
                    <a:bodyPr/>
                    <a:lstStyle/>
                    <a:p>
                      <a:endParaRPr lang="en-US" sz="1200" b="0">
                        <a:solidFill>
                          <a:schemeClr val="tx1"/>
                        </a:solidFill>
                        <a:latin typeface="Consolas" panose="020B0609020204030204" pitchFamily="49"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2173"/>
                  </a:ext>
                </a:extLst>
              </a:tr>
              <a:tr h="230633">
                <a:tc>
                  <a:txBody>
                    <a:bodyPr/>
                    <a:lstStyle/>
                    <a:p>
                      <a:r>
                        <a:rPr lang="en-US" sz="1200" b="1">
                          <a:solidFill>
                            <a:schemeClr val="accent4"/>
                          </a:solidFill>
                          <a:latin typeface="Consolas" panose="020B0609020204030204" pitchFamily="49" charset="0"/>
                        </a:rPr>
                        <a:t>__main__</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692147"/>
                  </a:ext>
                </a:extLst>
              </a:tr>
            </a:tbl>
          </a:graphicData>
        </a:graphic>
      </p:graphicFrame>
      <p:sp>
        <p:nvSpPr>
          <p:cNvPr id="14" name="TextBox 13">
            <a:extLst>
              <a:ext uri="{FF2B5EF4-FFF2-40B4-BE49-F238E27FC236}">
                <a16:creationId xmlns:a16="http://schemas.microsoft.com/office/drawing/2014/main" id="{E9CC6246-5C21-C0C8-E8BD-9EA3C7ABDBCA}"/>
              </a:ext>
            </a:extLst>
          </p:cNvPr>
          <p:cNvSpPr txBox="1"/>
          <p:nvPr/>
        </p:nvSpPr>
        <p:spPr>
          <a:xfrm>
            <a:off x="6534194" y="779995"/>
            <a:ext cx="1380506" cy="369332"/>
          </a:xfrm>
          <a:prstGeom prst="rect">
            <a:avLst/>
          </a:prstGeom>
          <a:noFill/>
        </p:spPr>
        <p:txBody>
          <a:bodyPr wrap="none" rtlCol="0">
            <a:spAutoFit/>
          </a:bodyPr>
          <a:lstStyle/>
          <a:p>
            <a:r>
              <a:rPr lang="en-US"/>
              <a:t>Pickle Stack</a:t>
            </a:r>
          </a:p>
        </p:txBody>
      </p:sp>
      <p:pic>
        <p:nvPicPr>
          <p:cNvPr id="20" name="Audio 19">
            <a:hlinkClick r:id="" action="ppaction://media"/>
            <a:extLst>
              <a:ext uri="{FF2B5EF4-FFF2-40B4-BE49-F238E27FC236}">
                <a16:creationId xmlns:a16="http://schemas.microsoft.com/office/drawing/2014/main" id="{88F08CBD-15BE-3969-E0E5-E866864622C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67851527"/>
      </p:ext>
    </p:extLst>
  </p:cSld>
  <p:clrMapOvr>
    <a:masterClrMapping/>
  </p:clrMapOvr>
  <mc:AlternateContent xmlns:mc="http://schemas.openxmlformats.org/markup-compatibility/2006" xmlns:p14="http://schemas.microsoft.com/office/powerpoint/2010/main">
    <mc:Choice Requires="p14">
      <p:transition spd="slow" p14:dur="2000" advTm="15730"/>
    </mc:Choice>
    <mc:Fallback xmlns="">
      <p:transition spd="slow" advTm="15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2|4.5|4.5|3|2.4|3.3|2.2|3.1"/>
</p:tagLst>
</file>

<file path=ppt/tags/tag2.xml><?xml version="1.0" encoding="utf-8"?>
<p:tagLst xmlns:a="http://schemas.openxmlformats.org/drawingml/2006/main" xmlns:r="http://schemas.openxmlformats.org/officeDocument/2006/relationships" xmlns:p="http://schemas.openxmlformats.org/presentationml/2006/main">
  <p:tag name="TIMING" val="|12.7|12.9|6.5|9.6"/>
</p:tagLst>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E6AA054E99F34CBB04E7BC8181E82F" ma:contentTypeVersion="4" ma:contentTypeDescription="Create a new document." ma:contentTypeScope="" ma:versionID="28aadd31e67ef5926689b696e55eb0e0">
  <xsd:schema xmlns:xsd="http://www.w3.org/2001/XMLSchema" xmlns:xs="http://www.w3.org/2001/XMLSchema" xmlns:p="http://schemas.microsoft.com/office/2006/metadata/properties" xmlns:ns2="15d81503-cd82-44d6-909d-95f78a5863ef" targetNamespace="http://schemas.microsoft.com/office/2006/metadata/properties" ma:root="true" ma:fieldsID="37a39d2729bea6b99bce0b3dea805528" ns2:_="">
    <xsd:import namespace="15d81503-cd82-44d6-909d-95f78a5863e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d81503-cd82-44d6-909d-95f78a5863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A04465-0014-4D33-ABA2-D6924F11FEE0}">
  <ds:schemaRefs>
    <ds:schemaRef ds:uri="15d81503-cd82-44d6-909d-95f78a5863e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D2E09674-BD58-4E3E-9B73-BFF24E77271E}">
  <ds:schemaRefs>
    <ds:schemaRef ds:uri="15d81503-cd82-44d6-909d-95f78a5863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EP PowerPoint Template</Template>
  <Application>Microsoft Office PowerPoint</Application>
  <PresentationFormat>全屏显示(16:9)</PresentationFormat>
  <Slides>36</Slides>
  <Notes>14</Notes>
  <HiddenSlides>0</HiddenSlides>
  <ScaleCrop>false</ScaleCrop>
  <HeadingPairs>
    <vt:vector size="4" baseType="variant">
      <vt:variant>
        <vt:lpstr>主题</vt:lpstr>
      </vt:variant>
      <vt:variant>
        <vt:i4>3</vt:i4>
      </vt:variant>
      <vt:variant>
        <vt:lpstr>幻灯片标题</vt:lpstr>
      </vt:variant>
      <vt:variant>
        <vt:i4>36</vt:i4>
      </vt:variant>
    </vt:vector>
  </HeadingPairs>
  <TitlesOfParts>
    <vt:vector size="39" baseType="lpstr">
      <vt:lpstr>EP Presentation Theme - Simple</vt:lpstr>
      <vt:lpstr>1_EP Presentation Theme - Fancy</vt:lpstr>
      <vt:lpstr>2_EP Presentation Theme - Special</vt:lpstr>
      <vt:lpstr>Software Vulnerability Analysis</vt:lpstr>
      <vt:lpstr>Agenda</vt:lpstr>
      <vt:lpstr>What is Serialization?</vt:lpstr>
      <vt:lpstr>Why Serialize and Deserialize?</vt:lpstr>
      <vt:lpstr>Common Serialization Formats</vt:lpstr>
      <vt:lpstr>Deserialization from Untrusted Sources</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Python Serialization</vt:lpstr>
      <vt:lpstr>Java Serialization</vt:lpstr>
      <vt:lpstr>Java Serialization</vt:lpstr>
      <vt:lpstr>JAVA DEMO</vt:lpstr>
      <vt:lpstr>Poor Defenses</vt:lpstr>
      <vt:lpstr>Good Defenses</vt:lpstr>
      <vt:lpstr>Conclusion</vt:lpstr>
      <vt:lpstr>References</vt:lpstr>
      <vt:lpstr>Copyright The Johns Hopkins University 2024. All rights reserved.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Zitter</dc:creator>
  <cp:revision>2</cp:revision>
  <dcterms:created xsi:type="dcterms:W3CDTF">2024-12-06T00:53:50Z</dcterms:created>
  <dcterms:modified xsi:type="dcterms:W3CDTF">2025-01-08T14:43:40Z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0x010100681B81209776AF40B8AAD3C366C78D42</vt:lpwstr>
  </property>
  <property fmtid="{D5CDD505-2E9C-101B-9397-08002B2CF9AE}" pid="3" name="MediaServiceImageTags">
    <vt:lpwstr/>
  </property>
</Properties>
</file>